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66" r:id="rId4"/>
    <p:sldId id="261" r:id="rId5"/>
    <p:sldId id="257" r:id="rId6"/>
    <p:sldId id="258" r:id="rId7"/>
    <p:sldId id="262" r:id="rId8"/>
    <p:sldId id="264" r:id="rId9"/>
    <p:sldId id="265" r:id="rId10"/>
    <p:sldId id="267" r:id="rId11"/>
    <p:sldId id="268" r:id="rId12"/>
    <p:sldId id="269" r:id="rId13"/>
    <p:sldId id="270" r:id="rId14"/>
    <p:sldId id="286" r:id="rId15"/>
    <p:sldId id="287" r:id="rId16"/>
    <p:sldId id="271" r:id="rId17"/>
    <p:sldId id="272" r:id="rId18"/>
    <p:sldId id="273" r:id="rId19"/>
    <p:sldId id="274" r:id="rId20"/>
    <p:sldId id="285" r:id="rId21"/>
    <p:sldId id="275" r:id="rId22"/>
    <p:sldId id="283" r:id="rId23"/>
    <p:sldId id="28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10/15/2026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b="1" dirty="0" smtClean="0">
                <a:latin typeface="Times New Roman" panose="02020603050405020304" pitchFamily="18" charset="0"/>
                <a:cs typeface="Times New Roman" panose="02020603050405020304" pitchFamily="18" charset="0"/>
              </a:rPr>
              <a:t>PRIVATE TRUSTS UNDER THE NIGERIA TAX ACT 2025: TAX IMPLICATIONS AND PROFESSIONAL ADVISORY OPPORTUNITIES</a:t>
            </a:r>
            <a:endParaRPr lang="en-US" sz="24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t>BY AKIN AKINDELE, ESQ., FCTI.</a:t>
            </a:r>
            <a:endParaRPr lang="en-US" dirty="0"/>
          </a:p>
        </p:txBody>
      </p:sp>
    </p:spTree>
    <p:extLst>
      <p:ext uri="{BB962C8B-B14F-4D97-AF65-F5344CB8AC3E}">
        <p14:creationId xmlns:p14="http://schemas.microsoft.com/office/powerpoint/2010/main" val="203101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lstStyle/>
          <a:p>
            <a:r>
              <a:rPr lang="en-US" dirty="0" smtClean="0"/>
              <a:t> </a:t>
            </a:r>
            <a:r>
              <a:rPr lang="en-US" dirty="0" smtClean="0"/>
              <a:t>Trust </a:t>
            </a:r>
            <a:r>
              <a:rPr lang="en-US" dirty="0" smtClean="0"/>
              <a:t>or Settlement  has </a:t>
            </a:r>
            <a:r>
              <a:rPr lang="en-US" dirty="0" smtClean="0"/>
              <a:t>evolved and is no longer limited to Estate Planning, wealth preservation, family succession, </a:t>
            </a:r>
            <a:r>
              <a:rPr lang="en-US" dirty="0" smtClean="0"/>
              <a:t>or </a:t>
            </a:r>
            <a:r>
              <a:rPr lang="en-US" dirty="0" smtClean="0"/>
              <a:t>asset </a:t>
            </a:r>
            <a:r>
              <a:rPr lang="en-US" dirty="0" smtClean="0"/>
              <a:t>protection. The reality now is every trust created has tendencies of tax implications. </a:t>
            </a:r>
          </a:p>
          <a:p>
            <a:r>
              <a:rPr lang="en-US" dirty="0" smtClean="0"/>
              <a:t>As Tax Professionals we must keep abreast of the aforementioned to save our clients from avoidable tax liabilities, penalties, double taxation, trust litigation, and even personal liabilities of </a:t>
            </a:r>
            <a:r>
              <a:rPr lang="en-US" dirty="0" smtClean="0"/>
              <a:t>Trustees </a:t>
            </a:r>
            <a:r>
              <a:rPr lang="en-US" dirty="0" smtClean="0"/>
              <a:t>because </a:t>
            </a:r>
            <a:r>
              <a:rPr lang="en-US" dirty="0"/>
              <a:t>a</a:t>
            </a:r>
            <a:r>
              <a:rPr lang="en-US" dirty="0" smtClean="0"/>
              <a:t> </a:t>
            </a:r>
            <a:r>
              <a:rPr lang="en-US" dirty="0" smtClean="0"/>
              <a:t>T</a:t>
            </a:r>
            <a:r>
              <a:rPr lang="en-US" dirty="0" smtClean="0"/>
              <a:t>rustee holds </a:t>
            </a:r>
            <a:r>
              <a:rPr lang="en-US" dirty="0" smtClean="0"/>
              <a:t>a fiduciary responsibilities or duties to the Settlor and by extension to the beneficiary.</a:t>
            </a:r>
            <a:endParaRPr lang="en-US" dirty="0"/>
          </a:p>
        </p:txBody>
      </p:sp>
    </p:spTree>
    <p:extLst>
      <p:ext uri="{BB962C8B-B14F-4D97-AF65-F5344CB8AC3E}">
        <p14:creationId xmlns:p14="http://schemas.microsoft.com/office/powerpoint/2010/main" val="2464234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a:t>
            </a:r>
            <a:r>
              <a:rPr lang="en-US" b="1" dirty="0" smtClean="0"/>
              <a:t>TAX PROFESSIONALS </a:t>
            </a:r>
            <a:r>
              <a:rPr lang="en-US" b="1" dirty="0" smtClean="0"/>
              <a:t> </a:t>
            </a:r>
            <a:r>
              <a:rPr lang="en-US" b="1" dirty="0" smtClean="0"/>
              <a:t>MUST UNDERSTAND </a:t>
            </a:r>
            <a:r>
              <a:rPr lang="en-US" b="1" dirty="0" smtClean="0"/>
              <a:t>TAXATION OF TRUSTS</a:t>
            </a:r>
            <a:endParaRPr lang="en-US" b="1" dirty="0"/>
          </a:p>
        </p:txBody>
      </p:sp>
      <p:sp>
        <p:nvSpPr>
          <p:cNvPr id="3" name="Content Placeholder 2"/>
          <p:cNvSpPr>
            <a:spLocks noGrp="1"/>
          </p:cNvSpPr>
          <p:nvPr>
            <p:ph idx="1"/>
          </p:nvPr>
        </p:nvSpPr>
        <p:spPr/>
        <p:txBody>
          <a:bodyPr/>
          <a:lstStyle/>
          <a:p>
            <a:r>
              <a:rPr lang="en-US" dirty="0"/>
              <a:t>T</a:t>
            </a:r>
            <a:r>
              <a:rPr lang="en-US" dirty="0" smtClean="0"/>
              <a:t>axation </a:t>
            </a:r>
            <a:r>
              <a:rPr lang="en-US" dirty="0" smtClean="0"/>
              <a:t>affects </a:t>
            </a:r>
            <a:r>
              <a:rPr lang="en-US" dirty="0" smtClean="0"/>
              <a:t>Trust </a:t>
            </a:r>
            <a:r>
              <a:rPr lang="en-US" dirty="0" smtClean="0"/>
              <a:t>structure </a:t>
            </a:r>
            <a:r>
              <a:rPr lang="en-US" dirty="0" err="1" smtClean="0"/>
              <a:t>e.g</a:t>
            </a:r>
            <a:r>
              <a:rPr lang="en-US" dirty="0" smtClean="0"/>
              <a:t> corporate or non-corporate trust, choice of </a:t>
            </a:r>
            <a:r>
              <a:rPr lang="en-US" dirty="0"/>
              <a:t>T</a:t>
            </a:r>
            <a:r>
              <a:rPr lang="en-US" dirty="0" smtClean="0"/>
              <a:t>rustee</a:t>
            </a:r>
            <a:r>
              <a:rPr lang="en-US" dirty="0" smtClean="0"/>
              <a:t>, jurisdiction </a:t>
            </a:r>
            <a:r>
              <a:rPr lang="en-US" dirty="0" err="1" smtClean="0"/>
              <a:t>e.g</a:t>
            </a:r>
            <a:r>
              <a:rPr lang="en-US" dirty="0" smtClean="0"/>
              <a:t> offshore trust, distribution strategy, investment decisions, and succession planning.</a:t>
            </a:r>
          </a:p>
          <a:p>
            <a:r>
              <a:rPr lang="en-US" dirty="0" smtClean="0"/>
              <a:t>Therefore, it is pertinent to note that </a:t>
            </a:r>
            <a:r>
              <a:rPr lang="en-US" dirty="0" smtClean="0"/>
              <a:t>our job starts from  when the Client conceives the idea and while drafting the Trust deed as poor tax planning and drafting can expose the Trust to  </a:t>
            </a:r>
            <a:r>
              <a:rPr lang="en-US" dirty="0" smtClean="0"/>
              <a:t>unnecessary and avoidable </a:t>
            </a:r>
            <a:r>
              <a:rPr lang="en-US" dirty="0" smtClean="0"/>
              <a:t>taxes.</a:t>
            </a:r>
            <a:endParaRPr lang="en-US" dirty="0"/>
          </a:p>
        </p:txBody>
      </p:sp>
    </p:spTree>
    <p:extLst>
      <p:ext uri="{BB962C8B-B14F-4D97-AF65-F5344CB8AC3E}">
        <p14:creationId xmlns:p14="http://schemas.microsoft.com/office/powerpoint/2010/main" val="229716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LEARNING OBJECTIVE </a:t>
            </a:r>
            <a:endParaRPr lang="en-US" b="1" dirty="0"/>
          </a:p>
        </p:txBody>
      </p:sp>
      <p:sp>
        <p:nvSpPr>
          <p:cNvPr id="4" name="Rectangle 1"/>
          <p:cNvSpPr>
            <a:spLocks noGrp="1" noChangeArrowheads="1"/>
          </p:cNvSpPr>
          <p:nvPr>
            <p:ph idx="1"/>
          </p:nvPr>
        </p:nvSpPr>
        <p:spPr bwMode="auto">
          <a:xfrm>
            <a:off x="1295401" y="2739073"/>
            <a:ext cx="7067769"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lang="en-US" dirty="0" smtClean="0">
                <a:solidFill>
                  <a:schemeClr val="tx1"/>
                </a:solidFill>
                <a:latin typeface="Arial" panose="020B0604020202020204" pitchFamily="34" charset="0"/>
              </a:rPr>
              <a:t>- </a:t>
            </a:r>
            <a:r>
              <a:rPr lang="en-US" dirty="0">
                <a:solidFill>
                  <a:schemeClr val="tx1"/>
                </a:solidFill>
                <a:latin typeface="Arial" panose="020B0604020202020204" pitchFamily="34" charset="0"/>
              </a:rPr>
              <a:t>T</a:t>
            </a:r>
            <a:r>
              <a:rPr kumimoji="0" lang="en-US" i="0" u="none" strike="noStrike" cap="none" normalizeH="0" baseline="0" dirty="0" smtClean="0">
                <a:ln>
                  <a:noFill/>
                </a:ln>
                <a:solidFill>
                  <a:schemeClr val="tx1"/>
                </a:solidFill>
                <a:effectLst/>
                <a:latin typeface="Arial" panose="020B0604020202020204" pitchFamily="34" charset="0"/>
              </a:rPr>
              <a:t>axation of trusts under the Nigeria Tax Act 2025 </a:t>
            </a:r>
          </a:p>
          <a:p>
            <a:pPr marL="0" marR="0" lvl="0" indent="0" algn="l" defTabSz="914400" rtl="0" eaLnBrk="0" fontAlgn="base" latinLnBrk="0" hangingPunct="0">
              <a:lnSpc>
                <a:spcPct val="100000"/>
              </a:lnSpc>
              <a:spcBef>
                <a:spcPct val="0"/>
              </a:spcBef>
              <a:spcAft>
                <a:spcPct val="0"/>
              </a:spcAft>
              <a:buClrTx/>
              <a:buSzTx/>
              <a:buNone/>
              <a:tabLst/>
            </a:pPr>
            <a:r>
              <a:rPr kumimoji="0" lang="en-US" i="0" u="none" strike="noStrike" cap="none" normalizeH="0" baseline="0" dirty="0" smtClean="0">
                <a:ln>
                  <a:noFill/>
                </a:ln>
                <a:solidFill>
                  <a:schemeClr val="tx1"/>
                </a:solidFill>
                <a:effectLst/>
                <a:latin typeface="Arial" panose="020B0604020202020204" pitchFamily="34" charset="0"/>
              </a:rPr>
              <a:t>- Taxation of trustees </a:t>
            </a:r>
          </a:p>
          <a:p>
            <a:pPr marL="0" marR="0" lvl="0" indent="0" algn="l" defTabSz="914400" rtl="0" eaLnBrk="0" fontAlgn="base" latinLnBrk="0" hangingPunct="0">
              <a:lnSpc>
                <a:spcPct val="100000"/>
              </a:lnSpc>
              <a:spcBef>
                <a:spcPct val="0"/>
              </a:spcBef>
              <a:spcAft>
                <a:spcPct val="0"/>
              </a:spcAft>
              <a:buClrTx/>
              <a:buSzTx/>
              <a:buNone/>
              <a:tabLst/>
            </a:pPr>
            <a:r>
              <a:rPr lang="en-US" dirty="0" smtClean="0">
                <a:solidFill>
                  <a:schemeClr val="tx1"/>
                </a:solidFill>
                <a:latin typeface="Arial" panose="020B0604020202020204" pitchFamily="34" charset="0"/>
              </a:rPr>
              <a:t>- T</a:t>
            </a:r>
            <a:r>
              <a:rPr kumimoji="0" lang="en-US" i="0" u="none" strike="noStrike" cap="none" normalizeH="0" baseline="0" dirty="0" smtClean="0">
                <a:ln>
                  <a:noFill/>
                </a:ln>
                <a:solidFill>
                  <a:schemeClr val="tx1"/>
                </a:solidFill>
                <a:effectLst/>
                <a:latin typeface="Arial" panose="020B0604020202020204" pitchFamily="34" charset="0"/>
              </a:rPr>
              <a:t>axation of beneficiaries </a:t>
            </a:r>
          </a:p>
          <a:p>
            <a:pPr marL="0" marR="0" lvl="0" indent="0" algn="l" defTabSz="914400" rtl="0" eaLnBrk="0" fontAlgn="base" latinLnBrk="0" hangingPunct="0">
              <a:lnSpc>
                <a:spcPct val="100000"/>
              </a:lnSpc>
              <a:spcBef>
                <a:spcPct val="0"/>
              </a:spcBef>
              <a:spcAft>
                <a:spcPct val="0"/>
              </a:spcAft>
              <a:buClrTx/>
              <a:buSzTx/>
              <a:buNone/>
              <a:tabLst/>
            </a:pPr>
            <a:r>
              <a:rPr lang="en-US" dirty="0" smtClean="0">
                <a:solidFill>
                  <a:schemeClr val="tx1"/>
                </a:solidFill>
                <a:latin typeface="Arial" panose="020B0604020202020204" pitchFamily="34" charset="0"/>
              </a:rPr>
              <a:t>- Taxation of settlor under revocable trust</a:t>
            </a:r>
            <a:endParaRPr kumimoji="0" lang="en-US"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i="0" u="none" strike="noStrike" cap="none" normalizeH="0" baseline="0" dirty="0" smtClean="0">
                <a:ln>
                  <a:noFill/>
                </a:ln>
                <a:solidFill>
                  <a:schemeClr val="tx1"/>
                </a:solidFill>
                <a:effectLst/>
                <a:latin typeface="Arial" panose="020B0604020202020204" pitchFamily="34" charset="0"/>
              </a:rPr>
              <a:t>- Tax planning opportunities </a:t>
            </a:r>
          </a:p>
          <a:p>
            <a:pPr marL="0" marR="0" lvl="0" indent="0" algn="l" defTabSz="914400" rtl="0" eaLnBrk="0" fontAlgn="base" latinLnBrk="0" hangingPunct="0">
              <a:lnSpc>
                <a:spcPct val="100000"/>
              </a:lnSpc>
              <a:spcBef>
                <a:spcPct val="0"/>
              </a:spcBef>
              <a:spcAft>
                <a:spcPct val="0"/>
              </a:spcAft>
              <a:buClrTx/>
              <a:buSzTx/>
              <a:buNone/>
              <a:tabLst/>
            </a:pPr>
            <a:r>
              <a:rPr kumimoji="0" lang="en-US" i="0" u="none" strike="noStrike" cap="none" normalizeH="0" baseline="0" dirty="0" smtClean="0">
                <a:ln>
                  <a:noFill/>
                </a:ln>
                <a:solidFill>
                  <a:schemeClr val="tx1"/>
                </a:solidFill>
                <a:effectLst/>
                <a:latin typeface="Arial" panose="020B0604020202020204" pitchFamily="34" charset="0"/>
              </a:rPr>
              <a:t>- Practical compliance requirements </a:t>
            </a:r>
          </a:p>
          <a:p>
            <a:pPr marL="0" marR="0" lvl="0" indent="0" algn="l" defTabSz="914400" rtl="0" eaLnBrk="0" fontAlgn="base" latinLnBrk="0" hangingPunct="0">
              <a:lnSpc>
                <a:spcPct val="100000"/>
              </a:lnSpc>
              <a:spcBef>
                <a:spcPct val="0"/>
              </a:spcBef>
              <a:spcAft>
                <a:spcPct val="0"/>
              </a:spcAft>
              <a:buClrTx/>
              <a:buSz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96893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 OF TERMS</a:t>
            </a:r>
            <a:endParaRPr lang="en-US" b="1" dirty="0"/>
          </a:p>
        </p:txBody>
      </p:sp>
      <p:sp>
        <p:nvSpPr>
          <p:cNvPr id="3" name="Content Placeholder 2"/>
          <p:cNvSpPr>
            <a:spLocks noGrp="1"/>
          </p:cNvSpPr>
          <p:nvPr>
            <p:ph idx="1"/>
          </p:nvPr>
        </p:nvSpPr>
        <p:spPr/>
        <p:txBody>
          <a:bodyPr/>
          <a:lstStyle/>
          <a:p>
            <a:r>
              <a:rPr lang="en-US" dirty="0" smtClean="0"/>
              <a:t>TRUST: Simply put is </a:t>
            </a:r>
            <a:r>
              <a:rPr lang="en-US" dirty="0"/>
              <a:t>a legal arrangement where one party (the Trustee) holds, manages, and controls assets on behalf of another (</a:t>
            </a:r>
            <a:r>
              <a:rPr lang="en-US" dirty="0" smtClean="0"/>
              <a:t>the Settlor) for the benefit of (the Beneficiary)</a:t>
            </a:r>
          </a:p>
          <a:p>
            <a:r>
              <a:rPr lang="en-US" dirty="0"/>
              <a:t> TRUSTEE: </a:t>
            </a:r>
            <a:r>
              <a:rPr lang="en-US" dirty="0" smtClean="0"/>
              <a:t>This is the  </a:t>
            </a:r>
            <a:r>
              <a:rPr lang="en-US" dirty="0"/>
              <a:t>individual or corporate entity (e.g., a registered trust company) managing </a:t>
            </a:r>
            <a:r>
              <a:rPr lang="en-US" dirty="0" smtClean="0"/>
              <a:t>the asset or property.</a:t>
            </a:r>
          </a:p>
          <a:p>
            <a:r>
              <a:rPr lang="en-US" dirty="0"/>
              <a:t>BENEFICIARY: </a:t>
            </a:r>
            <a:r>
              <a:rPr lang="en-US" dirty="0" smtClean="0"/>
              <a:t>This is the </a:t>
            </a:r>
            <a:r>
              <a:rPr lang="en-US" dirty="0"/>
              <a:t>party receiving the actual benefit or income from the trust assets</a:t>
            </a:r>
            <a:r>
              <a:rPr lang="en-US" dirty="0" smtClean="0"/>
              <a:t>.</a:t>
            </a:r>
          </a:p>
          <a:p>
            <a:endParaRPr lang="en-US" dirty="0"/>
          </a:p>
        </p:txBody>
      </p:sp>
    </p:spTree>
    <p:extLst>
      <p:ext uri="{BB962C8B-B14F-4D97-AF65-F5344CB8AC3E}">
        <p14:creationId xmlns:p14="http://schemas.microsoft.com/office/powerpoint/2010/main" val="568896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KEY TERMS</a:t>
            </a:r>
          </a:p>
        </p:txBody>
      </p:sp>
      <p:sp>
        <p:nvSpPr>
          <p:cNvPr id="3" name="Content Placeholder 2"/>
          <p:cNvSpPr>
            <a:spLocks noGrp="1"/>
          </p:cNvSpPr>
          <p:nvPr>
            <p:ph idx="1"/>
          </p:nvPr>
        </p:nvSpPr>
        <p:spPr/>
        <p:txBody>
          <a:bodyPr/>
          <a:lstStyle/>
          <a:p>
            <a:r>
              <a:rPr lang="en-US" dirty="0"/>
              <a:t>SETTLOR: </a:t>
            </a:r>
            <a:r>
              <a:rPr lang="en-US" dirty="0" smtClean="0"/>
              <a:t>This is the individual </a:t>
            </a:r>
            <a:r>
              <a:rPr lang="en-US" dirty="0"/>
              <a:t>or entity transferring the assets</a:t>
            </a:r>
            <a:r>
              <a:rPr lang="en-US" dirty="0" smtClean="0"/>
              <a:t>.</a:t>
            </a:r>
          </a:p>
          <a:p>
            <a:r>
              <a:rPr lang="en-US" dirty="0" smtClean="0"/>
              <a:t>TRUST DEED</a:t>
            </a:r>
            <a:r>
              <a:rPr lang="en-US" dirty="0"/>
              <a:t>: </a:t>
            </a:r>
            <a:r>
              <a:rPr lang="en-US" dirty="0" smtClean="0"/>
              <a:t>This is </a:t>
            </a:r>
            <a:r>
              <a:rPr lang="en-US" dirty="0"/>
              <a:t>a written legal </a:t>
            </a:r>
            <a:r>
              <a:rPr lang="en-US" dirty="0" smtClean="0"/>
              <a:t>document by which the Trust is created.</a:t>
            </a:r>
          </a:p>
          <a:p>
            <a:r>
              <a:rPr lang="en-US" dirty="0" smtClean="0"/>
              <a:t>TAX: is defined according to the National </a:t>
            </a:r>
            <a:r>
              <a:rPr lang="en-US" dirty="0"/>
              <a:t>Tax Policy </a:t>
            </a:r>
            <a:r>
              <a:rPr lang="en-US" dirty="0" smtClean="0"/>
              <a:t>as </a:t>
            </a:r>
            <a:r>
              <a:rPr lang="en-US" dirty="0"/>
              <a:t>any compulsory payment to the government imposed by </a:t>
            </a:r>
            <a:r>
              <a:rPr lang="en-US" dirty="0" smtClean="0"/>
              <a:t>law.</a:t>
            </a:r>
          </a:p>
          <a:p>
            <a:endParaRPr lang="en-US" dirty="0"/>
          </a:p>
        </p:txBody>
      </p:sp>
    </p:spTree>
    <p:extLst>
      <p:ext uri="{BB962C8B-B14F-4D97-AF65-F5344CB8AC3E}">
        <p14:creationId xmlns:p14="http://schemas.microsoft.com/office/powerpoint/2010/main" val="2608850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LEGAL FRAMEWORK</a:t>
            </a:r>
            <a:endParaRPr lang="en-US" b="1" dirty="0"/>
          </a:p>
        </p:txBody>
      </p:sp>
      <p:sp>
        <p:nvSpPr>
          <p:cNvPr id="3" name="Content Placeholder 2"/>
          <p:cNvSpPr>
            <a:spLocks noGrp="1"/>
          </p:cNvSpPr>
          <p:nvPr>
            <p:ph idx="1"/>
          </p:nvPr>
        </p:nvSpPr>
        <p:spPr/>
        <p:txBody>
          <a:bodyPr/>
          <a:lstStyle/>
          <a:p>
            <a:pPr marL="0" indent="0">
              <a:buNone/>
            </a:pPr>
            <a:r>
              <a:rPr lang="en-US" dirty="0" smtClean="0"/>
              <a:t>-   Nigeria Tax Act 2025</a:t>
            </a:r>
          </a:p>
          <a:p>
            <a:pPr>
              <a:buFontTx/>
              <a:buChar char="-"/>
            </a:pPr>
            <a:r>
              <a:rPr lang="en-US" dirty="0" smtClean="0"/>
              <a:t>Nigeria Tax Administration Act 2025</a:t>
            </a:r>
          </a:p>
          <a:p>
            <a:pPr>
              <a:buFontTx/>
              <a:buChar char="-"/>
            </a:pPr>
            <a:r>
              <a:rPr lang="en-US" dirty="0" smtClean="0"/>
              <a:t>Trustee Investment Act</a:t>
            </a:r>
          </a:p>
          <a:p>
            <a:pPr>
              <a:buFontTx/>
              <a:buChar char="-"/>
            </a:pPr>
            <a:r>
              <a:rPr lang="en-US" dirty="0" smtClean="0"/>
              <a:t>Companies And Allied Matters Act 2020</a:t>
            </a:r>
          </a:p>
          <a:p>
            <a:pPr>
              <a:buFontTx/>
              <a:buChar char="-"/>
            </a:pPr>
            <a:r>
              <a:rPr lang="en-US" dirty="0" smtClean="0"/>
              <a:t>Administration of Estates Laws </a:t>
            </a:r>
            <a:r>
              <a:rPr lang="en-US" dirty="0" err="1" smtClean="0"/>
              <a:t>etc</a:t>
            </a:r>
            <a:endParaRPr lang="en-US" dirty="0" smtClean="0"/>
          </a:p>
          <a:p>
            <a:pPr>
              <a:buFontTx/>
              <a:buChar char="-"/>
            </a:pPr>
            <a:endParaRPr lang="en-US" dirty="0"/>
          </a:p>
        </p:txBody>
      </p:sp>
    </p:spTree>
    <p:extLst>
      <p:ext uri="{BB962C8B-B14F-4D97-AF65-F5344CB8AC3E}">
        <p14:creationId xmlns:p14="http://schemas.microsoft.com/office/powerpoint/2010/main" val="3004858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STATUTORY ANCHORS AND JURISDICTIONAL SCOPE UNDER NTA 2025</a:t>
            </a:r>
            <a:endParaRPr lang="en-US" b="1" dirty="0"/>
          </a:p>
        </p:txBody>
      </p:sp>
      <p:sp>
        <p:nvSpPr>
          <p:cNvPr id="3" name="Content Placeholder 2"/>
          <p:cNvSpPr>
            <a:spLocks noGrp="1"/>
          </p:cNvSpPr>
          <p:nvPr>
            <p:ph idx="1"/>
          </p:nvPr>
        </p:nvSpPr>
        <p:spPr/>
        <p:txBody>
          <a:bodyPr>
            <a:normAutofit/>
          </a:bodyPr>
          <a:lstStyle/>
          <a:p>
            <a:pPr marL="0" indent="0">
              <a:buNone/>
            </a:pPr>
            <a:r>
              <a:rPr lang="en-US" dirty="0" smtClean="0"/>
              <a:t>Section 16 and the fifth schedule of the Nigeria Tax Act 2025 fundamentally restructured tax administration of Trusts in Nigeria.</a:t>
            </a:r>
          </a:p>
          <a:p>
            <a:pPr marL="0" indent="0">
              <a:buNone/>
            </a:pPr>
            <a:r>
              <a:rPr lang="en-US" b="1" dirty="0"/>
              <a:t>Section 16 of the NTA </a:t>
            </a:r>
            <a:r>
              <a:rPr lang="en-US" b="1" dirty="0" smtClean="0"/>
              <a:t>2025:</a:t>
            </a:r>
            <a:r>
              <a:rPr lang="en-US" dirty="0" smtClean="0"/>
              <a:t> Provides that “the income of an individual, trustee, or estate of a deceased person, made, created or administered in or outside Nigeria, shall be ascertained in accordance with the provisions of the Fifth Schedule to this Act.”</a:t>
            </a:r>
          </a:p>
          <a:p>
            <a:pPr marL="0" indent="0">
              <a:buNone/>
            </a:pPr>
            <a:endParaRPr lang="en-US" dirty="0"/>
          </a:p>
        </p:txBody>
      </p:sp>
    </p:spTree>
    <p:extLst>
      <p:ext uri="{BB962C8B-B14F-4D97-AF65-F5344CB8AC3E}">
        <p14:creationId xmlns:p14="http://schemas.microsoft.com/office/powerpoint/2010/main" val="516937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TAX IMPICATIONS/OBLIGATIONS FOR SETTLORS, TRUSTEES, AND THE BENEFICIARIES</a:t>
            </a:r>
            <a:r>
              <a:rPr lang="en-US" b="1" dirty="0" smtClean="0"/>
              <a:t>.</a:t>
            </a:r>
            <a:endParaRPr lang="en-US" b="1" dirty="0"/>
          </a:p>
        </p:txBody>
      </p:sp>
      <p:sp>
        <p:nvSpPr>
          <p:cNvPr id="3" name="Content Placeholder 2"/>
          <p:cNvSpPr>
            <a:spLocks noGrp="1"/>
          </p:cNvSpPr>
          <p:nvPr>
            <p:ph idx="1"/>
          </p:nvPr>
        </p:nvSpPr>
        <p:spPr/>
        <p:txBody>
          <a:bodyPr/>
          <a:lstStyle/>
          <a:p>
            <a:r>
              <a:rPr lang="en-US" dirty="0" smtClean="0"/>
              <a:t>Examples of income of Trusts are : rental income, dividend, royalties, capital appreciation, interest, business income, professional income etc.</a:t>
            </a:r>
          </a:p>
          <a:p>
            <a:r>
              <a:rPr lang="en-US" dirty="0" smtClean="0"/>
              <a:t>The Fifth Schedule of the NTA 2025 represents the legal framework for trust taxation. It stipulates rules guiding: computation, deductions, apportionment, beneficiaries, residual income, as well as trustee assessments.</a:t>
            </a:r>
            <a:endParaRPr lang="en-US" dirty="0"/>
          </a:p>
        </p:txBody>
      </p:sp>
    </p:spTree>
    <p:extLst>
      <p:ext uri="{BB962C8B-B14F-4D97-AF65-F5344CB8AC3E}">
        <p14:creationId xmlns:p14="http://schemas.microsoft.com/office/powerpoint/2010/main" val="191824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TAX IMPICATIONS/OBLIGATIONS FOR SETTLORS, TRUSTEES, AND THE BENEFICIARIES</a:t>
            </a:r>
            <a:endParaRPr lang="en-US" sz="3600" b="1" dirty="0"/>
          </a:p>
        </p:txBody>
      </p:sp>
      <p:sp>
        <p:nvSpPr>
          <p:cNvPr id="3" name="Content Placeholder 2"/>
          <p:cNvSpPr>
            <a:spLocks noGrp="1"/>
          </p:cNvSpPr>
          <p:nvPr>
            <p:ph idx="1"/>
          </p:nvPr>
        </p:nvSpPr>
        <p:spPr/>
        <p:txBody>
          <a:bodyPr>
            <a:normAutofit lnSpcReduction="10000"/>
          </a:bodyPr>
          <a:lstStyle/>
          <a:p>
            <a:r>
              <a:rPr lang="en-US" dirty="0" smtClean="0"/>
              <a:t>Ordinarily, Chapter 2 of the NTA 2025- Taxation of Income Of Persons</a:t>
            </a:r>
          </a:p>
          <a:p>
            <a:r>
              <a:rPr lang="en-US" dirty="0" smtClean="0"/>
              <a:t>Applies to taxation of </a:t>
            </a:r>
            <a:r>
              <a:rPr lang="en-US" dirty="0"/>
              <a:t>T</a:t>
            </a:r>
            <a:r>
              <a:rPr lang="en-US" dirty="0" smtClean="0"/>
              <a:t>rusts </a:t>
            </a:r>
            <a:r>
              <a:rPr lang="en-US" dirty="0" smtClean="0"/>
              <a:t>while the Fifth schedule dealt with the peculiarities of </a:t>
            </a:r>
            <a:r>
              <a:rPr lang="en-US" dirty="0" smtClean="0"/>
              <a:t>Trusts. </a:t>
            </a:r>
            <a:endParaRPr lang="en-US" dirty="0"/>
          </a:p>
          <a:p>
            <a:r>
              <a:rPr lang="en-US" dirty="0" smtClean="0"/>
              <a:t>SCENARIO 1:</a:t>
            </a:r>
          </a:p>
          <a:p>
            <a:r>
              <a:rPr lang="en-US" dirty="0" smtClean="0"/>
              <a:t>1</a:t>
            </a:r>
            <a:r>
              <a:rPr lang="en-US" baseline="30000" dirty="0" smtClean="0"/>
              <a:t>st</a:t>
            </a:r>
            <a:r>
              <a:rPr lang="en-US" dirty="0" smtClean="0"/>
              <a:t> step: Income is computed</a:t>
            </a:r>
          </a:p>
          <a:p>
            <a:r>
              <a:rPr lang="en-US" dirty="0" smtClean="0"/>
              <a:t>2</a:t>
            </a:r>
            <a:r>
              <a:rPr lang="en-US" baseline="30000" dirty="0" smtClean="0"/>
              <a:t>nd</a:t>
            </a:r>
            <a:r>
              <a:rPr lang="en-US" dirty="0" smtClean="0"/>
              <a:t> step: Necessary deductions are made in line with the </a:t>
            </a:r>
            <a:r>
              <a:rPr lang="en-US" dirty="0" smtClean="0"/>
              <a:t>Trust </a:t>
            </a:r>
            <a:r>
              <a:rPr lang="en-US" dirty="0" smtClean="0"/>
              <a:t>deed</a:t>
            </a:r>
          </a:p>
          <a:p>
            <a:r>
              <a:rPr lang="en-US" dirty="0" smtClean="0"/>
              <a:t>3</a:t>
            </a:r>
            <a:r>
              <a:rPr lang="en-US" baseline="30000" dirty="0" smtClean="0"/>
              <a:t>rd</a:t>
            </a:r>
            <a:r>
              <a:rPr lang="en-US" dirty="0" smtClean="0"/>
              <a:t> step: Net income is distributed to the beneficiaries</a:t>
            </a:r>
          </a:p>
          <a:p>
            <a:endParaRPr lang="en-US" dirty="0" smtClean="0"/>
          </a:p>
        </p:txBody>
      </p:sp>
    </p:spTree>
    <p:extLst>
      <p:ext uri="{BB962C8B-B14F-4D97-AF65-F5344CB8AC3E}">
        <p14:creationId xmlns:p14="http://schemas.microsoft.com/office/powerpoint/2010/main" val="781628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TAX IMPICATIONS/OBLIGATIONS FOR SETTLORS, TRUSTEES, AND THE BENEFICIARIES</a:t>
            </a:r>
            <a:endParaRPr lang="en-US" sz="3600" b="1" dirty="0"/>
          </a:p>
        </p:txBody>
      </p:sp>
      <p:sp>
        <p:nvSpPr>
          <p:cNvPr id="3" name="Content Placeholder 2"/>
          <p:cNvSpPr>
            <a:spLocks noGrp="1"/>
          </p:cNvSpPr>
          <p:nvPr>
            <p:ph idx="1"/>
          </p:nvPr>
        </p:nvSpPr>
        <p:spPr/>
        <p:txBody>
          <a:bodyPr/>
          <a:lstStyle/>
          <a:p>
            <a:r>
              <a:rPr lang="en-US" b="1" dirty="0" smtClean="0"/>
              <a:t>Beneficiaries </a:t>
            </a:r>
            <a:r>
              <a:rPr lang="en-US" dirty="0" smtClean="0"/>
              <a:t>are taxed in accordance with the provisions of the NTA 2025</a:t>
            </a:r>
          </a:p>
          <a:p>
            <a:r>
              <a:rPr lang="en-US" dirty="0" smtClean="0"/>
              <a:t>SCENARIO 2: UNDISTRIBUTED INCOME</a:t>
            </a:r>
          </a:p>
          <a:p>
            <a:r>
              <a:rPr lang="en-US" dirty="0" smtClean="0"/>
              <a:t>Trustee is taxed in representative capacity in line with the provisions of NTA 2025</a:t>
            </a:r>
          </a:p>
          <a:p>
            <a:r>
              <a:rPr lang="en-US" dirty="0" smtClean="0"/>
              <a:t>Note that Corporate Trustee would be taxed 30% if it is a large Company in line with the provisions of NTAA 2025</a:t>
            </a:r>
            <a:endParaRPr lang="en-US" dirty="0"/>
          </a:p>
        </p:txBody>
      </p:sp>
    </p:spTree>
    <p:extLst>
      <p:ext uri="{BB962C8B-B14F-4D97-AF65-F5344CB8AC3E}">
        <p14:creationId xmlns:p14="http://schemas.microsoft.com/office/powerpoint/2010/main" val="3154050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TAX IMPICATIONS/OBLIGATIONS FOR SETTLORS, TRUSTEES, AND THE BENEFICIARIES</a:t>
            </a:r>
            <a:endParaRPr lang="en-US" sz="3600" b="1" dirty="0"/>
          </a:p>
        </p:txBody>
      </p:sp>
      <p:sp>
        <p:nvSpPr>
          <p:cNvPr id="3" name="Content Placeholder 2"/>
          <p:cNvSpPr>
            <a:spLocks noGrp="1"/>
          </p:cNvSpPr>
          <p:nvPr>
            <p:ph idx="1"/>
          </p:nvPr>
        </p:nvSpPr>
        <p:spPr/>
        <p:txBody>
          <a:bodyPr/>
          <a:lstStyle/>
          <a:p>
            <a:r>
              <a:rPr lang="en-US" dirty="0" smtClean="0"/>
              <a:t>SCENARIO 3: RESIDUAL INCOME</a:t>
            </a:r>
          </a:p>
          <a:p>
            <a:r>
              <a:rPr lang="en-US" dirty="0" smtClean="0"/>
              <a:t>This simply means trust income that is left after expenses, distribution, and allowable deductions have been taken care of.</a:t>
            </a:r>
          </a:p>
          <a:p>
            <a:r>
              <a:rPr lang="en-US" dirty="0" smtClean="0"/>
              <a:t>In this case, residual income would be taxed in the hands of the </a:t>
            </a:r>
            <a:r>
              <a:rPr lang="en-US" b="1" dirty="0"/>
              <a:t>T</a:t>
            </a:r>
            <a:r>
              <a:rPr lang="en-US" b="1" dirty="0" smtClean="0"/>
              <a:t>rustee</a:t>
            </a:r>
            <a:r>
              <a:rPr lang="en-US" dirty="0" smtClean="0"/>
              <a:t> </a:t>
            </a:r>
            <a:r>
              <a:rPr lang="en-US" dirty="0" smtClean="0"/>
              <a:t>in a representative capacity in line with the dictates of the Fifth schedule.</a:t>
            </a:r>
            <a:endParaRPr lang="en-US" dirty="0"/>
          </a:p>
        </p:txBody>
      </p:sp>
    </p:spTree>
    <p:extLst>
      <p:ext uri="{BB962C8B-B14F-4D97-AF65-F5344CB8AC3E}">
        <p14:creationId xmlns:p14="http://schemas.microsoft.com/office/powerpoint/2010/main" val="294345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TAX IMPICATIONS/OBLIGATIONS FOR </a:t>
            </a:r>
            <a:r>
              <a:rPr lang="en-US" sz="3600" b="1" dirty="0" smtClean="0"/>
              <a:t>THE SETTLOR, </a:t>
            </a:r>
            <a:endParaRPr lang="en-US" sz="3600" b="1" dirty="0"/>
          </a:p>
        </p:txBody>
      </p:sp>
      <p:sp>
        <p:nvSpPr>
          <p:cNvPr id="3" name="Content Placeholder 2"/>
          <p:cNvSpPr>
            <a:spLocks noGrp="1"/>
          </p:cNvSpPr>
          <p:nvPr>
            <p:ph idx="1"/>
          </p:nvPr>
        </p:nvSpPr>
        <p:spPr/>
        <p:txBody>
          <a:bodyPr/>
          <a:lstStyle/>
          <a:p>
            <a:r>
              <a:rPr lang="en-US" b="1" dirty="0" smtClean="0"/>
              <a:t>Revocable or Irrevocable Trust:</a:t>
            </a:r>
          </a:p>
          <a:p>
            <a:r>
              <a:rPr lang="en-US" b="1" dirty="0" smtClean="0"/>
              <a:t>1. Retained </a:t>
            </a:r>
            <a:r>
              <a:rPr lang="en-US" b="1" dirty="0"/>
              <a:t>Control/Revocability:</a:t>
            </a:r>
            <a:r>
              <a:rPr lang="en-US" dirty="0"/>
              <a:t> If you create a revocable trust or retain explicit powers of control (such as the ability to revoke the trust, direct asset allocations, or alter beneficiaries), the tax authorities will look right through the trust. The income generated by the trust assets will be </a:t>
            </a:r>
            <a:r>
              <a:rPr lang="en-US" b="1" dirty="0"/>
              <a:t>attributed back to you and taxed directly in your hands</a:t>
            </a:r>
            <a:r>
              <a:rPr lang="en-US" dirty="0"/>
              <a:t> at ordinary personal income tax rates </a:t>
            </a:r>
            <a:r>
              <a:rPr lang="en-US" dirty="0" smtClean="0"/>
              <a:t>up </a:t>
            </a:r>
            <a:r>
              <a:rPr lang="en-US" dirty="0"/>
              <a:t>to 25</a:t>
            </a:r>
            <a:r>
              <a:rPr lang="en-US" dirty="0" smtClean="0"/>
              <a:t>%.</a:t>
            </a:r>
            <a:endParaRPr lang="en-US" dirty="0"/>
          </a:p>
        </p:txBody>
      </p:sp>
    </p:spTree>
    <p:extLst>
      <p:ext uri="{BB962C8B-B14F-4D97-AF65-F5344CB8AC3E}">
        <p14:creationId xmlns:p14="http://schemas.microsoft.com/office/powerpoint/2010/main" val="3664437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TAX IMPICATIONS/OBLIGATIONS FOR THE SETTLOR, </a:t>
            </a:r>
            <a:endParaRPr lang="en-US" dirty="0"/>
          </a:p>
        </p:txBody>
      </p:sp>
      <p:sp>
        <p:nvSpPr>
          <p:cNvPr id="3" name="Content Placeholder 2"/>
          <p:cNvSpPr>
            <a:spLocks noGrp="1"/>
          </p:cNvSpPr>
          <p:nvPr>
            <p:ph idx="1"/>
          </p:nvPr>
        </p:nvSpPr>
        <p:spPr/>
        <p:txBody>
          <a:bodyPr/>
          <a:lstStyle/>
          <a:p>
            <a:r>
              <a:rPr lang="en-US" b="1" dirty="0" smtClean="0"/>
              <a:t>2. Irrevocable Trust: </a:t>
            </a:r>
            <a:r>
              <a:rPr lang="en-US" dirty="0" smtClean="0"/>
              <a:t>The Settlor is not oblige to pay tax under this arrangement. However, there is a proviso. </a:t>
            </a:r>
          </a:p>
          <a:p>
            <a:r>
              <a:rPr lang="en-US" dirty="0" smtClean="0"/>
              <a:t>3. </a:t>
            </a:r>
            <a:r>
              <a:rPr lang="en-US" b="1" dirty="0"/>
              <a:t>Minor Children Distributions:</a:t>
            </a:r>
            <a:r>
              <a:rPr lang="en-US" dirty="0"/>
              <a:t> If trust income is distributed to your unmarried minor child and exceeds the national minimum wage, it is attributed back to you as the settlor and added to your taxable </a:t>
            </a:r>
            <a:r>
              <a:rPr lang="en-US" dirty="0" smtClean="0"/>
              <a:t>income.</a:t>
            </a:r>
            <a:endParaRPr lang="en-US" dirty="0"/>
          </a:p>
        </p:txBody>
      </p:sp>
    </p:spTree>
    <p:extLst>
      <p:ext uri="{BB962C8B-B14F-4D97-AF65-F5344CB8AC3E}">
        <p14:creationId xmlns:p14="http://schemas.microsoft.com/office/powerpoint/2010/main" val="4029681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TAX IMPICATIONS/OBLIGATIONS FOR THE </a:t>
            </a:r>
            <a:r>
              <a:rPr lang="en-US" b="1" dirty="0" smtClean="0"/>
              <a:t>SETTLOR. </a:t>
            </a:r>
            <a:endParaRPr lang="en-US" dirty="0"/>
          </a:p>
        </p:txBody>
      </p:sp>
      <p:sp>
        <p:nvSpPr>
          <p:cNvPr id="3" name="Content Placeholder 2"/>
          <p:cNvSpPr>
            <a:spLocks noGrp="1"/>
          </p:cNvSpPr>
          <p:nvPr>
            <p:ph idx="1"/>
          </p:nvPr>
        </p:nvSpPr>
        <p:spPr/>
        <p:txBody>
          <a:bodyPr/>
          <a:lstStyle/>
          <a:p>
            <a:r>
              <a:rPr lang="en-US" b="1" dirty="0"/>
              <a:t>Worldwide Income Exposure</a:t>
            </a:r>
          </a:p>
          <a:p>
            <a:r>
              <a:rPr lang="en-US" dirty="0"/>
              <a:t>If you are a </a:t>
            </a:r>
            <a:r>
              <a:rPr lang="en-US" b="1" dirty="0"/>
              <a:t>Nigerian-resident settlor</a:t>
            </a:r>
            <a:r>
              <a:rPr lang="en-US" dirty="0"/>
              <a:t>, the NTA 2025 expands scrutiny to </a:t>
            </a:r>
            <a:r>
              <a:rPr lang="en-US" b="1" dirty="0"/>
              <a:t>worldwide income</a:t>
            </a:r>
            <a:r>
              <a:rPr lang="en-US" dirty="0"/>
              <a:t>. Setting up an offshore or foreign trust no longer shields the underlying income from the Nigerian tax </a:t>
            </a:r>
            <a:r>
              <a:rPr lang="en-US" dirty="0" smtClean="0"/>
              <a:t>net.</a:t>
            </a:r>
          </a:p>
          <a:p>
            <a:r>
              <a:rPr lang="en-US" dirty="0"/>
              <a:t>The most significant change under the </a:t>
            </a:r>
            <a:r>
              <a:rPr lang="en-US" b="1" dirty="0"/>
              <a:t>Fifth Schedule of the NTA 2025</a:t>
            </a:r>
            <a:r>
              <a:rPr lang="en-US" dirty="0"/>
              <a:t> is the robust anti-avoidance </a:t>
            </a:r>
            <a:r>
              <a:rPr lang="en-US" b="1" dirty="0"/>
              <a:t>"look-through" framework</a:t>
            </a:r>
            <a:endParaRPr lang="en-US" dirty="0"/>
          </a:p>
        </p:txBody>
      </p:sp>
    </p:spTree>
    <p:extLst>
      <p:ext uri="{BB962C8B-B14F-4D97-AF65-F5344CB8AC3E}">
        <p14:creationId xmlns:p14="http://schemas.microsoft.com/office/powerpoint/2010/main" val="4042087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SOME SALIENTS FEATURES OF THE FIFTH SCHEDULE</a:t>
            </a:r>
          </a:p>
        </p:txBody>
      </p:sp>
      <p:sp>
        <p:nvSpPr>
          <p:cNvPr id="3" name="Content Placeholder 2"/>
          <p:cNvSpPr>
            <a:spLocks noGrp="1"/>
          </p:cNvSpPr>
          <p:nvPr>
            <p:ph idx="1"/>
          </p:nvPr>
        </p:nvSpPr>
        <p:spPr/>
        <p:txBody>
          <a:bodyPr>
            <a:normAutofit lnSpcReduction="10000"/>
          </a:bodyPr>
          <a:lstStyle/>
          <a:p>
            <a:r>
              <a:rPr lang="en-US" dirty="0" smtClean="0"/>
              <a:t>3. Corporate v Non </a:t>
            </a:r>
            <a:r>
              <a:rPr lang="en-US" dirty="0"/>
              <a:t>Corporate Trusts: Corporate trusts are subjected to the standard 30% corporate rate, while non-corporate trusts are taxed at progressive individual rates</a:t>
            </a:r>
            <a:r>
              <a:rPr lang="en-US" dirty="0" smtClean="0"/>
              <a:t>.</a:t>
            </a:r>
          </a:p>
          <a:p>
            <a:r>
              <a:rPr lang="en-US" dirty="0"/>
              <a:t>4. Capital Gains Tax (CGT) and Asset </a:t>
            </a:r>
            <a:r>
              <a:rPr lang="en-US" dirty="0" smtClean="0"/>
              <a:t>Dispositions: </a:t>
            </a:r>
          </a:p>
          <a:p>
            <a:pPr>
              <a:buFontTx/>
              <a:buChar char="-"/>
            </a:pPr>
            <a:r>
              <a:rPr lang="en-US" dirty="0" smtClean="0"/>
              <a:t>The </a:t>
            </a:r>
            <a:r>
              <a:rPr lang="en-US" dirty="0"/>
              <a:t>former Capital Gains Tax Act has been substantially repealed and consolidated into the NTA 2025</a:t>
            </a:r>
            <a:r>
              <a:rPr lang="en-US" dirty="0" smtClean="0"/>
              <a:t>.</a:t>
            </a:r>
          </a:p>
          <a:p>
            <a:pPr>
              <a:buFontTx/>
              <a:buChar char="-"/>
            </a:pPr>
            <a:r>
              <a:rPr lang="en-US" dirty="0" smtClean="0"/>
              <a:t>Capital </a:t>
            </a:r>
            <a:r>
              <a:rPr lang="en-US" dirty="0"/>
              <a:t>gains realized on the disposal of trust assets are no longer shielded by a separate 10% rate. They are treated as ordinary income.</a:t>
            </a:r>
          </a:p>
        </p:txBody>
      </p:sp>
    </p:spTree>
    <p:extLst>
      <p:ext uri="{BB962C8B-B14F-4D97-AF65-F5344CB8AC3E}">
        <p14:creationId xmlns:p14="http://schemas.microsoft.com/office/powerpoint/2010/main" val="493954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SOME SALIENTS FEATURES OF THE FIFTH SCHEDULE</a:t>
            </a:r>
          </a:p>
        </p:txBody>
      </p:sp>
      <p:sp>
        <p:nvSpPr>
          <p:cNvPr id="3" name="Content Placeholder 2"/>
          <p:cNvSpPr>
            <a:spLocks noGrp="1"/>
          </p:cNvSpPr>
          <p:nvPr>
            <p:ph idx="1"/>
          </p:nvPr>
        </p:nvSpPr>
        <p:spPr/>
        <p:txBody>
          <a:bodyPr/>
          <a:lstStyle/>
          <a:p>
            <a:pPr marL="0" indent="0">
              <a:buNone/>
            </a:pPr>
            <a:endParaRPr lang="en-US" dirty="0" smtClean="0"/>
          </a:p>
          <a:p>
            <a:r>
              <a:rPr lang="en-US" dirty="0" smtClean="0"/>
              <a:t>- </a:t>
            </a:r>
            <a:r>
              <a:rPr lang="en-US" dirty="0"/>
              <a:t>Share Disposals: NTA 2025 exempts gains on share disposals if total proceeds are below ₦150 million and chargeable gains do not exceed ₦10 million in a 12-month period (provided proceeds are reinvested within Nigeria).</a:t>
            </a:r>
          </a:p>
        </p:txBody>
      </p:sp>
    </p:spTree>
    <p:extLst>
      <p:ext uri="{BB962C8B-B14F-4D97-AF65-F5344CB8AC3E}">
        <p14:creationId xmlns:p14="http://schemas.microsoft.com/office/powerpoint/2010/main" val="3642376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SOME SALIENTS FEATURES OF THE FIFTH SCHEDULE</a:t>
            </a:r>
          </a:p>
        </p:txBody>
      </p:sp>
      <p:sp>
        <p:nvSpPr>
          <p:cNvPr id="3" name="Content Placeholder 2"/>
          <p:cNvSpPr>
            <a:spLocks noGrp="1"/>
          </p:cNvSpPr>
          <p:nvPr>
            <p:ph idx="1"/>
          </p:nvPr>
        </p:nvSpPr>
        <p:spPr/>
        <p:txBody>
          <a:bodyPr>
            <a:noAutofit/>
          </a:bodyPr>
          <a:lstStyle/>
          <a:p>
            <a:r>
              <a:rPr lang="en-US" dirty="0" smtClean="0"/>
              <a:t>6. Double Taxation Risk and Personal Liability</a:t>
            </a:r>
            <a:r>
              <a:rPr lang="en-US" dirty="0" smtClean="0"/>
              <a:t>:</a:t>
            </a:r>
          </a:p>
          <a:p>
            <a:pPr>
              <a:buFontTx/>
              <a:buChar char="-"/>
            </a:pPr>
            <a:r>
              <a:rPr lang="en-US" sz="2000" dirty="0" smtClean="0"/>
              <a:t>Double </a:t>
            </a:r>
            <a:r>
              <a:rPr lang="en-US" sz="2000" dirty="0"/>
              <a:t>Taxation Risk: </a:t>
            </a:r>
            <a:r>
              <a:rPr lang="en-US" sz="2000" dirty="0" smtClean="0"/>
              <a:t>Under </a:t>
            </a:r>
            <a:r>
              <a:rPr lang="en-US" sz="2000" dirty="0"/>
              <a:t>the Fifth Schedule of the NTA 2025</a:t>
            </a:r>
            <a:r>
              <a:rPr lang="en-US" sz="2000" dirty="0"/>
              <a:t>, any income retained or left as residual income in the hands of the trustee is assessed and taxed directly to the trustee. If that same income is later distributed or accounted for in a subsequent cycle without proper reconciliation against prior trustee-level assessments, the income risks being taxed twice—first in the trustee's hands as </a:t>
            </a:r>
            <a:r>
              <a:rPr lang="en-US" sz="2000" dirty="0" smtClean="0"/>
              <a:t>residual </a:t>
            </a:r>
            <a:r>
              <a:rPr lang="en-US" sz="2000" dirty="0"/>
              <a:t>income and again when </a:t>
            </a:r>
            <a:r>
              <a:rPr lang="en-US" sz="2000" dirty="0" smtClean="0"/>
              <a:t> distributed</a:t>
            </a:r>
            <a:r>
              <a:rPr lang="en-US" sz="2000" dirty="0" smtClean="0"/>
              <a:t>.  </a:t>
            </a:r>
            <a:endParaRPr lang="en-US" sz="2000" dirty="0" smtClean="0"/>
          </a:p>
          <a:p>
            <a:pPr marL="0" indent="0">
              <a:buNone/>
            </a:pPr>
            <a:r>
              <a:rPr lang="en-US" sz="2000" dirty="0" smtClean="0"/>
              <a:t>-  </a:t>
            </a:r>
            <a:r>
              <a:rPr lang="en-US" sz="2000" dirty="0" smtClean="0"/>
              <a:t>Personal </a:t>
            </a:r>
            <a:r>
              <a:rPr lang="en-US" sz="2000" dirty="0"/>
              <a:t>Liability: T</a:t>
            </a:r>
            <a:r>
              <a:rPr lang="en-US" sz="2000" dirty="0" smtClean="0"/>
              <a:t>rustees </a:t>
            </a:r>
            <a:r>
              <a:rPr lang="en-US" sz="2000" dirty="0"/>
              <a:t>bear legal and financial liability for unpaid taxes, </a:t>
            </a:r>
            <a:r>
              <a:rPr lang="en-US" sz="2000" dirty="0" smtClean="0"/>
              <a:t>penalties</a:t>
            </a:r>
            <a:r>
              <a:rPr lang="en-US" sz="2000" dirty="0"/>
              <a:t>, and non-compliance.</a:t>
            </a:r>
          </a:p>
        </p:txBody>
      </p:sp>
    </p:spTree>
    <p:extLst>
      <p:ext uri="{BB962C8B-B14F-4D97-AF65-F5344CB8AC3E}">
        <p14:creationId xmlns:p14="http://schemas.microsoft.com/office/powerpoint/2010/main" val="2217868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TAX </a:t>
            </a:r>
            <a:r>
              <a:rPr lang="en-US" sz="3600" b="1" dirty="0" smtClean="0"/>
              <a:t>PLANNING OPPORTUNITIES FOR TAX PROFESSIONALS</a:t>
            </a:r>
            <a:endParaRPr lang="en-US" sz="3600" b="1"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1. </a:t>
            </a:r>
            <a:r>
              <a:rPr lang="en-US" b="1" dirty="0"/>
              <a:t>Discretionary Income-Splitting Clause</a:t>
            </a:r>
            <a:r>
              <a:rPr lang="en-US" dirty="0"/>
              <a:t>: This allows trustees to distribute income among multiple beneficiaries to keep them within lower tax bands (e.g., 0% or 15%), rather than making a lump-sum distribution to one beneficiary, which could trigger the 25% </a:t>
            </a:r>
            <a:r>
              <a:rPr lang="en-US" dirty="0" smtClean="0"/>
              <a:t>rate</a:t>
            </a:r>
            <a:endParaRPr lang="en-US" dirty="0"/>
          </a:p>
          <a:p>
            <a:pPr marL="0" indent="0">
              <a:buNone/>
            </a:pPr>
            <a:r>
              <a:rPr lang="en-US" dirty="0" smtClean="0"/>
              <a:t>2. </a:t>
            </a:r>
            <a:r>
              <a:rPr lang="en-US" b="1" dirty="0"/>
              <a:t>Capitalizing Allowable Deductions:</a:t>
            </a:r>
            <a:r>
              <a:rPr lang="en-US" dirty="0"/>
              <a:t> </a:t>
            </a:r>
            <a:r>
              <a:rPr lang="en-US" dirty="0" smtClean="0"/>
              <a:t>Tax Professionals </a:t>
            </a:r>
            <a:r>
              <a:rPr lang="en-US" dirty="0" smtClean="0"/>
              <a:t>must </a:t>
            </a:r>
            <a:r>
              <a:rPr lang="en-US" dirty="0"/>
              <a:t>ensure all eligible trust expenses (e.g., trustee administrative fees, fixed annuities) are fully deducted before computing taxable trust income</a:t>
            </a:r>
            <a:r>
              <a:rPr lang="en-US" dirty="0" smtClean="0"/>
              <a:t>.</a:t>
            </a:r>
          </a:p>
          <a:p>
            <a:pPr marL="0" indent="0">
              <a:buNone/>
            </a:pPr>
            <a:r>
              <a:rPr lang="en-US" dirty="0" smtClean="0"/>
              <a:t>3. </a:t>
            </a:r>
            <a:r>
              <a:rPr lang="en-US" b="1" dirty="0"/>
              <a:t>Deed Drafting:</a:t>
            </a:r>
            <a:r>
              <a:rPr lang="en-US" dirty="0"/>
              <a:t> Drafting </a:t>
            </a:r>
            <a:r>
              <a:rPr lang="en-US" dirty="0" smtClean="0"/>
              <a:t>Trust </a:t>
            </a:r>
            <a:r>
              <a:rPr lang="en-US" dirty="0"/>
              <a:t>deeds to explicitly mandate the accumulation of income or explicitly map out the timing of distributions to </a:t>
            </a:r>
            <a:r>
              <a:rPr lang="en-US" dirty="0" smtClean="0"/>
              <a:t>optimize the provisions of the </a:t>
            </a:r>
            <a:r>
              <a:rPr lang="en-US" dirty="0" smtClean="0"/>
              <a:t>NTA and NTAA </a:t>
            </a:r>
            <a:r>
              <a:rPr lang="en-US" dirty="0" smtClean="0"/>
              <a:t>2025</a:t>
            </a:r>
            <a:endParaRPr lang="en-US" dirty="0"/>
          </a:p>
        </p:txBody>
      </p:sp>
    </p:spTree>
    <p:extLst>
      <p:ext uri="{BB962C8B-B14F-4D97-AF65-F5344CB8AC3E}">
        <p14:creationId xmlns:p14="http://schemas.microsoft.com/office/powerpoint/2010/main" val="3888475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TAX PLANNING OPPORTUNITIES FOR TAX PROFESSIONALS</a:t>
            </a:r>
            <a:endParaRPr lang="en-US" dirty="0"/>
          </a:p>
        </p:txBody>
      </p:sp>
      <p:sp>
        <p:nvSpPr>
          <p:cNvPr id="3" name="Content Placeholder 2"/>
          <p:cNvSpPr>
            <a:spLocks noGrp="1"/>
          </p:cNvSpPr>
          <p:nvPr>
            <p:ph idx="1"/>
          </p:nvPr>
        </p:nvSpPr>
        <p:spPr/>
        <p:txBody>
          <a:bodyPr/>
          <a:lstStyle/>
          <a:p>
            <a:r>
              <a:rPr lang="en-US" dirty="0" smtClean="0"/>
              <a:t>4. </a:t>
            </a:r>
            <a:r>
              <a:rPr lang="en-US" b="1" dirty="0"/>
              <a:t>Share Reinvestment &amp; Capital Gains Optimization Clause</a:t>
            </a:r>
            <a:r>
              <a:rPr lang="en-US" dirty="0"/>
              <a:t>: The NTA 2025 treating capital gains as ordinary income means asset sales are taxed at up to 25% (individuals) or 30% (corporate trustees). This clause mandates trustees to exploit exemptions, such as the ₦150 million share proceeds exemption, by exploring automatic domestic reinvestment</a:t>
            </a:r>
          </a:p>
        </p:txBody>
      </p:sp>
    </p:spTree>
    <p:extLst>
      <p:ext uri="{BB962C8B-B14F-4D97-AF65-F5344CB8AC3E}">
        <p14:creationId xmlns:p14="http://schemas.microsoft.com/office/powerpoint/2010/main" val="1892939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PROGRESSIVE TAX RATE (NTA 2025) </a:t>
            </a:r>
            <a:endParaRPr lang="en-US"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smtClean="0"/>
                  <a:t>Taxable Annual Income Band      Tax Rate    Maximum Tax in Band</a:t>
                </a:r>
              </a:p>
              <a:p>
                <a:r>
                  <a:rPr lang="en-US" dirty="0" smtClean="0"/>
                  <a:t>(</a:t>
                </a:r>
                <a14:m>
                  <m:oMath xmlns:m="http://schemas.openxmlformats.org/officeDocument/2006/math">
                    <m:r>
                      <a:rPr lang="en-US" i="1" smtClean="0">
                        <a:latin typeface="Cambria Math" panose="02040503050406030204" pitchFamily="18" charset="0"/>
                      </a:rPr>
                      <m:t>₦</m:t>
                    </m:r>
                    <m:r>
                      <a:rPr lang="en-US" b="0" i="1" smtClean="0">
                        <a:latin typeface="Cambria Math" panose="02040503050406030204" pitchFamily="18" charset="0"/>
                      </a:rPr>
                      <m:t>)</m:t>
                    </m:r>
                    <m:r>
                      <m:rPr>
                        <m:nor/>
                      </m:rPr>
                      <a:rPr lang="en-US" b="0" i="0" smtClean="0">
                        <a:latin typeface="Cambria Math" panose="02040503050406030204" pitchFamily="18" charset="0"/>
                      </a:rPr>
                      <m:t>                                                            %                              </m:t>
                    </m:r>
                  </m:oMath>
                </a14:m>
                <a:r>
                  <a:rPr lang="en-US" dirty="0" smtClean="0"/>
                  <a:t>(</a:t>
                </a:r>
                <a14:m>
                  <m:oMath xmlns:m="http://schemas.openxmlformats.org/officeDocument/2006/math">
                    <m:r>
                      <a:rPr lang="en-US" i="1">
                        <a:latin typeface="Cambria Math" panose="02040503050406030204" pitchFamily="18" charset="0"/>
                      </a:rPr>
                      <m:t>₦)</m:t>
                    </m:r>
                  </m:oMath>
                </a14:m>
                <a:endParaRPr lang="en-US" dirty="0" smtClean="0"/>
              </a:p>
              <a:p>
                <a:r>
                  <a:rPr lang="en-US" dirty="0" smtClean="0"/>
                  <a:t>First 800,000                                   0%                           0</a:t>
                </a:r>
              </a:p>
              <a:p>
                <a:r>
                  <a:rPr lang="en-US" dirty="0" smtClean="0"/>
                  <a:t>Next 2,200,000                                15%                     330,000</a:t>
                </a:r>
              </a:p>
              <a:p>
                <a:r>
                  <a:rPr lang="en-US" dirty="0" smtClean="0"/>
                  <a:t>Next 9,000,000                                18%                   1,620,000</a:t>
                </a:r>
              </a:p>
              <a:p>
                <a:r>
                  <a:rPr lang="en-US" dirty="0" smtClean="0"/>
                  <a:t>Next 13,000,000                              21%                   2, 730,000</a:t>
                </a:r>
              </a:p>
              <a:p>
                <a:r>
                  <a:rPr lang="en-US" dirty="0" smtClean="0"/>
                  <a:t>Next 25,000,000                              23%                   5,750,000</a:t>
                </a:r>
              </a:p>
              <a:p>
                <a:r>
                  <a:rPr lang="en-US" dirty="0" smtClean="0"/>
                  <a:t>Above 50,000,000                           25%                   25% of excess</a:t>
                </a:r>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53" t="-4037" b="-1835"/>
                </a:stretch>
              </a:blipFill>
            </p:spPr>
            <p:txBody>
              <a:bodyPr/>
              <a:lstStyle/>
              <a:p>
                <a:r>
                  <a:rPr lang="en-US">
                    <a:noFill/>
                  </a:rPr>
                  <a:t> </a:t>
                </a:r>
              </a:p>
            </p:txBody>
          </p:sp>
        </mc:Fallback>
      </mc:AlternateContent>
    </p:spTree>
    <p:extLst>
      <p:ext uri="{BB962C8B-B14F-4D97-AF65-F5344CB8AC3E}">
        <p14:creationId xmlns:p14="http://schemas.microsoft.com/office/powerpoint/2010/main" val="3451306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lstStyle/>
          <a:p>
            <a:r>
              <a:rPr lang="en-US" dirty="0" smtClean="0"/>
              <a:t>The role of taxation in </a:t>
            </a:r>
            <a:r>
              <a:rPr lang="en-US" dirty="0" smtClean="0"/>
              <a:t>Private </a:t>
            </a:r>
            <a:r>
              <a:rPr lang="en-US" dirty="0" smtClean="0"/>
              <a:t>Trusts is </a:t>
            </a:r>
            <a:r>
              <a:rPr lang="en-US" dirty="0" smtClean="0"/>
              <a:t>germane </a:t>
            </a:r>
            <a:r>
              <a:rPr lang="en-US" dirty="0" smtClean="0"/>
              <a:t>and cannot be </a:t>
            </a:r>
            <a:r>
              <a:rPr lang="en-US" dirty="0" smtClean="0"/>
              <a:t>over emphasized. </a:t>
            </a:r>
            <a:r>
              <a:rPr lang="en-US" dirty="0" smtClean="0"/>
              <a:t>The new tax reform is in force and it is largely in compliance with global best practices. </a:t>
            </a:r>
          </a:p>
          <a:p>
            <a:r>
              <a:rPr lang="en-US" dirty="0" smtClean="0"/>
              <a:t>In conclusion, let us remember that </a:t>
            </a:r>
            <a:r>
              <a:rPr lang="en-US" dirty="0"/>
              <a:t>t</a:t>
            </a:r>
            <a:r>
              <a:rPr lang="en-US" dirty="0" smtClean="0"/>
              <a:t>here is a lot of money on the table for Tax </a:t>
            </a:r>
            <a:r>
              <a:rPr lang="en-US" dirty="0" smtClean="0"/>
              <a:t>Professionals under this new regime if we advise our clients better and professionally. </a:t>
            </a:r>
            <a:r>
              <a:rPr lang="en-US" dirty="0" smtClean="0"/>
              <a:t>It is high time we positioned ourselves for the harvest.</a:t>
            </a:r>
            <a:endParaRPr lang="en-US" dirty="0"/>
          </a:p>
        </p:txBody>
      </p:sp>
    </p:spTree>
    <p:extLst>
      <p:ext uri="{BB962C8B-B14F-4D97-AF65-F5344CB8AC3E}">
        <p14:creationId xmlns:p14="http://schemas.microsoft.com/office/powerpoint/2010/main" val="3973587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APPRECIATION</a:t>
            </a:r>
            <a:endParaRPr lang="en-US" b="1" dirty="0"/>
          </a:p>
        </p:txBody>
      </p:sp>
      <p:sp>
        <p:nvSpPr>
          <p:cNvPr id="3" name="Content Placeholder 2"/>
          <p:cNvSpPr>
            <a:spLocks noGrp="1"/>
          </p:cNvSpPr>
          <p:nvPr>
            <p:ph idx="1"/>
          </p:nvPr>
        </p:nvSpPr>
        <p:spPr/>
        <p:txBody>
          <a:bodyPr/>
          <a:lstStyle/>
          <a:p>
            <a:r>
              <a:rPr lang="en-US" dirty="0" smtClean="0"/>
              <a:t>Thank you for your time.</a:t>
            </a:r>
          </a:p>
          <a:p>
            <a:endParaRPr lang="en-US" dirty="0"/>
          </a:p>
          <a:p>
            <a:r>
              <a:rPr lang="en-US" dirty="0" smtClean="0"/>
              <a:t>Akin </a:t>
            </a:r>
            <a:r>
              <a:rPr lang="en-US" dirty="0" err="1" smtClean="0"/>
              <a:t>Akindele</a:t>
            </a:r>
            <a:r>
              <a:rPr lang="en-US" dirty="0" smtClean="0"/>
              <a:t>, </a:t>
            </a:r>
            <a:r>
              <a:rPr lang="en-US" dirty="0" err="1" smtClean="0"/>
              <a:t>Esq</a:t>
            </a:r>
            <a:r>
              <a:rPr lang="en-US" dirty="0" smtClean="0"/>
              <a:t>, FCTI.</a:t>
            </a:r>
            <a:endParaRPr lang="en-US" dirty="0"/>
          </a:p>
        </p:txBody>
      </p:sp>
    </p:spTree>
    <p:extLst>
      <p:ext uri="{BB962C8B-B14F-4D97-AF65-F5344CB8AC3E}">
        <p14:creationId xmlns:p14="http://schemas.microsoft.com/office/powerpoint/2010/main" val="268864056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1903</TotalTime>
  <Words>1548</Words>
  <Application>Microsoft Office PowerPoint</Application>
  <PresentationFormat>Widescreen</PresentationFormat>
  <Paragraphs>96</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Cambria Math</vt:lpstr>
      <vt:lpstr>Garamond</vt:lpstr>
      <vt:lpstr>Times New Roman</vt:lpstr>
      <vt:lpstr>Organic</vt:lpstr>
      <vt:lpstr>PRIVATE TRUSTS UNDER THE NIGERIA TAX ACT 2025: TAX IMPLICATIONS AND PROFESSIONAL ADVISORY OPPORTUNITIES</vt:lpstr>
      <vt:lpstr>INTRODUCTION</vt:lpstr>
      <vt:lpstr>WHY TAX PROFESSIONALS  MUST UNDERSTAND TAXATION OF TRUSTS</vt:lpstr>
      <vt:lpstr>LEARNING OBJECTIVE </vt:lpstr>
      <vt:lpstr>DEFINITION OF TERMS</vt:lpstr>
      <vt:lpstr>DEFINITION OF KEY TERMS</vt:lpstr>
      <vt:lpstr>LEGAL FRAMEWORK</vt:lpstr>
      <vt:lpstr>STATUTORY ANCHORS AND JURISDICTIONAL SCOPE UNDER NTA 2025</vt:lpstr>
      <vt:lpstr>TAX IMPICATIONS/OBLIGATIONS FOR SETTLORS, TRUSTEES, AND THE BENEFICIARIES.</vt:lpstr>
      <vt:lpstr>TAX IMPICATIONS/OBLIGATIONS FOR SETTLORS, TRUSTEES, AND THE BENEFICIARIES</vt:lpstr>
      <vt:lpstr>TAX IMPICATIONS/OBLIGATIONS FOR SETTLORS, TRUSTEES, AND THE BENEFICIARIES</vt:lpstr>
      <vt:lpstr>TAX IMPICATIONS/OBLIGATIONS FOR SETTLORS, TRUSTEES, AND THE BENEFICIARIES</vt:lpstr>
      <vt:lpstr>TAX IMPICATIONS/OBLIGATIONS FOR THE SETTLOR, </vt:lpstr>
      <vt:lpstr>TAX IMPICATIONS/OBLIGATIONS FOR THE SETTLOR, </vt:lpstr>
      <vt:lpstr>TAX IMPICATIONS/OBLIGATIONS FOR THE SETTLOR. </vt:lpstr>
      <vt:lpstr>SOME SALIENTS FEATURES OF THE FIFTH SCHEDULE</vt:lpstr>
      <vt:lpstr>SOME SALIENTS FEATURES OF THE FIFTH SCHEDULE</vt:lpstr>
      <vt:lpstr>SOME SALIENTS FEATURES OF THE FIFTH SCHEDULE</vt:lpstr>
      <vt:lpstr>TAX PLANNING OPPORTUNITIES FOR TAX PROFESSIONALS</vt:lpstr>
      <vt:lpstr>TAX PLANNING OPPORTUNITIES FOR TAX PROFESSIONALS</vt:lpstr>
      <vt:lpstr>PROGRESSIVE TAX RATE (NTA 2025) </vt:lpstr>
      <vt:lpstr>CONCLUSION</vt:lpstr>
      <vt:lpstr>APPRECIATION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TAXATION IN PRIVATE CLIENT TRUSTS</dc:title>
  <dc:creator>HP</dc:creator>
  <cp:lastModifiedBy>HP</cp:lastModifiedBy>
  <cp:revision>127</cp:revision>
  <dcterms:created xsi:type="dcterms:W3CDTF">2026-07-03T03:57:07Z</dcterms:created>
  <dcterms:modified xsi:type="dcterms:W3CDTF">2026-10-15T11:01:51Z</dcterms:modified>
</cp:coreProperties>
</file>