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NIGERIA’S NEW TAX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4672" y="1874519"/>
            <a:ext cx="99669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C69A45"/>
                </a:solidFill>
                <a:latin typeface="Aptos"/>
              </a:rPr>
              <a:t>Disruption, Opportunity and the Reinvention of the Tax Practitioner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2880360"/>
            <a:ext cx="987552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Now that Nigeria’s tax system is changing, what must change about the tax practitioner?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7315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B8C3BE"/>
                </a:solidFill>
                <a:latin typeface="Aptos"/>
              </a:rPr>
              <a:t>CITN professional keynote  |  20 minutes  |  22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01 · THE RESET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61C1A"/>
                </a:solidFill>
                <a:latin typeface="Aptos"/>
              </a:rPr>
              <a:t>The reform is not merely a new set of rules.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607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Aptos"/>
              </a:rPr>
              <a:t>It is a redesign of the tax operating environment.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057400"/>
            <a:ext cx="2514600" cy="233172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2286000"/>
            <a:ext cx="21488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FRAGMENTATION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788920"/>
            <a:ext cx="2148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61C1A"/>
                </a:solidFill>
                <a:latin typeface="Aptos"/>
              </a:rPr>
              <a:t>Multiplicity, overlaps, inconsistent administration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02152" y="2057400"/>
            <a:ext cx="2514600" cy="233172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66744" y="2286000"/>
            <a:ext cx="21488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FRICTION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66744" y="2788920"/>
            <a:ext cx="2148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61C1A"/>
                </a:solidFill>
                <a:latin typeface="Aptos"/>
              </a:rPr>
              <a:t>Complexity, compliance cost, weak coordination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2057400"/>
            <a:ext cx="2514600" cy="233172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83096" y="2286000"/>
            <a:ext cx="21488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VISIBILITY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3096" y="2788920"/>
            <a:ext cx="2148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61C1A"/>
                </a:solidFill>
                <a:latin typeface="Aptos"/>
              </a:rPr>
              <a:t>Digitalisation, information flows, connected records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34856" y="2057400"/>
            <a:ext cx="2514600" cy="233172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299448" y="2286000"/>
            <a:ext cx="21488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TRUST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99448" y="2788920"/>
            <a:ext cx="2148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161C1A"/>
                </a:solidFill>
                <a:latin typeface="Aptos"/>
              </a:rPr>
              <a:t>Taxpayer rights, dispute architecture, accountability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892040"/>
            <a:ext cx="105156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161C1A"/>
                </a:solidFill>
                <a:latin typeface="Aptos"/>
              </a:rPr>
              <a:t>THE PRACTITIONER PIVOT  →  from knowing the rules to governing tax risk in a connected system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State House (26 Jun 2025; 14 Apr 2026); NTAA 2025 s.1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02 · THE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61C1A"/>
                </a:solidFill>
                <a:latin typeface="Aptos"/>
              </a:rPr>
              <a:t>Four Acts. One operating system.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2578608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828800"/>
            <a:ext cx="2578608" cy="146304"/>
          </a:xfrm>
          <a:prstGeom prst="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4671" y="2148840"/>
            <a:ext cx="7315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NTA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487168"/>
            <a:ext cx="21945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61C1A"/>
                </a:solidFill>
                <a:latin typeface="Aptos"/>
              </a:rPr>
              <a:t>NIGERIA TAX 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3337560"/>
            <a:ext cx="21488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B7470"/>
                </a:solidFill>
                <a:latin typeface="Aptos"/>
              </a:rPr>
              <a:t>What is taxed</a:t>
            </a:r>
            <a:br/>
            <a:r>
              <a:rPr sz="1300" b="0">
                <a:solidFill>
                  <a:srgbClr val="6B7470"/>
                </a:solidFill>
                <a:latin typeface="Aptos"/>
              </a:rPr>
              <a:t>Rates · bases · incentives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02152" y="1828800"/>
            <a:ext cx="2578608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502152" y="1828800"/>
            <a:ext cx="2578608" cy="146304"/>
          </a:xfrm>
          <a:prstGeom prst="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66744" y="2148840"/>
            <a:ext cx="7315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NTAA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66744" y="2487168"/>
            <a:ext cx="21945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61C1A"/>
                </a:solidFill>
                <a:latin typeface="Aptos"/>
              </a:rPr>
              <a:t>TAX ADMINISTRATION ACT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66744" y="3337560"/>
            <a:ext cx="21488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B7470"/>
                </a:solidFill>
                <a:latin typeface="Aptos"/>
              </a:rPr>
              <a:t>How tax is administered</a:t>
            </a:r>
            <a:br/>
            <a:r>
              <a:rPr sz="1300" b="0">
                <a:solidFill>
                  <a:srgbClr val="6B7470"/>
                </a:solidFill>
                <a:latin typeface="Aptos"/>
              </a:rPr>
              <a:t>Registration · filing · information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1828800"/>
            <a:ext cx="2578608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64224" y="1828800"/>
            <a:ext cx="2578608" cy="146304"/>
          </a:xfrm>
          <a:prstGeom prst="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28816" y="2148840"/>
            <a:ext cx="7315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NRSEA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28816" y="2487168"/>
            <a:ext cx="21945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61C1A"/>
                </a:solidFill>
                <a:latin typeface="Aptos"/>
              </a:rPr>
              <a:t>NIGERIA REVENUE SERVICE 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28816" y="3337560"/>
            <a:ext cx="21488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B7470"/>
                </a:solidFill>
                <a:latin typeface="Aptos"/>
              </a:rPr>
              <a:t>Who administers federal revenue</a:t>
            </a:r>
            <a:br/>
            <a:r>
              <a:rPr sz="1300" b="0">
                <a:solidFill>
                  <a:srgbClr val="6B7470"/>
                </a:solidFill>
                <a:latin typeface="Aptos"/>
              </a:rPr>
              <a:t>NRS mandate · governance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26296" y="1828800"/>
            <a:ext cx="2578608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226296" y="1828800"/>
            <a:ext cx="2578608" cy="146304"/>
          </a:xfrm>
          <a:prstGeom prst="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90888" y="2148840"/>
            <a:ext cx="7315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JRBEA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90888" y="2487168"/>
            <a:ext cx="21945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61C1A"/>
                </a:solidFill>
                <a:latin typeface="Aptos"/>
              </a:rPr>
              <a:t>JOINT REVENUE BOARD ACT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0888" y="3337560"/>
            <a:ext cx="21488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B7470"/>
                </a:solidFill>
                <a:latin typeface="Aptos"/>
              </a:rPr>
              <a:t>How the federation coordinates</a:t>
            </a:r>
            <a:br/>
            <a:r>
              <a:rPr sz="1300" b="0">
                <a:solidFill>
                  <a:srgbClr val="6B7470"/>
                </a:solidFill>
                <a:latin typeface="Aptos"/>
              </a:rPr>
              <a:t>JRB · TAT · Tax Ombud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25780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61C1A"/>
                </a:solidFill>
                <a:latin typeface="Aptos"/>
              </a:rPr>
              <a:t>OLD: multiple statutes + fragmented administration     →     NEW: consolidated law + uniform administration + coordinated institutions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NTA 2025; NTAA 2025; NRSEA 2025; JRBEA 2025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03 · WHAT CHANGED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3636"/>
            <a:ext cx="1088136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dirty="0">
                <a:solidFill>
                  <a:srgbClr val="161C1A"/>
                </a:solidFill>
                <a:latin typeface="Aptos"/>
              </a:rPr>
              <a:t>Six shifts that change professional practice</a:t>
            </a:r>
            <a:r>
              <a:rPr lang="en-US" sz="2700" b="1" dirty="0">
                <a:solidFill>
                  <a:srgbClr val="161C1A"/>
                </a:solidFill>
                <a:latin typeface="Aptos"/>
              </a:rPr>
              <a:t> </a:t>
            </a:r>
            <a:r>
              <a:rPr sz="2700" b="1" dirty="0">
                <a:solidFill>
                  <a:srgbClr val="161C1A"/>
                </a:solidFill>
                <a:latin typeface="Aptos"/>
              </a:rPr>
              <a:t>not just tax computation.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83080"/>
            <a:ext cx="457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764792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633C"/>
                </a:solidFill>
                <a:latin typeface="Aptos"/>
              </a:rPr>
              <a:t>CONSOLIDATION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2194560"/>
            <a:ext cx="292608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One principal tax statute; legacy knowledge must be remapped.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560" y="1783080"/>
            <a:ext cx="457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1764792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633C"/>
                </a:solidFill>
                <a:latin typeface="Aptos"/>
              </a:rPr>
              <a:t>UNIFORMITY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480" y="2194560"/>
            <a:ext cx="292608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NTAA creates common administrative procedures across tax laws.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1783080"/>
            <a:ext cx="457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0" y="1764792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633C"/>
                </a:solidFill>
                <a:latin typeface="Aptos"/>
              </a:rPr>
              <a:t>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0" y="2194560"/>
            <a:ext cx="292608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Information reporting and disclosure rules raise visibility.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749039"/>
            <a:ext cx="457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730752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633C"/>
                </a:solidFill>
                <a:latin typeface="Aptos"/>
              </a:rPr>
              <a:t>DIGITAL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4160520"/>
            <a:ext cx="292608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NRS self-service now integrates filing, e-invoicing, payments and assessments.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0560" y="3749039"/>
            <a:ext cx="457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3480" y="3730752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633C"/>
                </a:solidFill>
                <a:latin typeface="Aptos"/>
              </a:rPr>
              <a:t>PROTECTION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3480" y="4160520"/>
            <a:ext cx="292608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TAT + Tax Ombud strengthen dispute and taxpayer-rights architecture.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20" y="3749039"/>
            <a:ext cx="457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3730752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633C"/>
                </a:solidFill>
                <a:latin typeface="Aptos"/>
              </a:rPr>
              <a:t>CROSS-BORDER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78240" y="4160520"/>
            <a:ext cx="292608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Residency, nexus and gains rules demand deeper international analysis.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NTAA ss.29–30; JRBEA Parts V–VI; NRS taxpayer portal; NTA 2025; KPMG (30 Jun 2026)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04 · PRACTITIONER SWOT 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61C1A"/>
                </a:solidFill>
                <a:latin typeface="Aptos"/>
              </a:rPr>
              <a:t>Strengths and gaps: where design meets execution.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737360"/>
            <a:ext cx="5349240" cy="411480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993392"/>
            <a:ext cx="47548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633C"/>
                </a:solidFill>
                <a:latin typeface="Aptos"/>
              </a:rPr>
              <a:t>STRENGTHS  /  WHAT THE REFORM GETS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606040"/>
            <a:ext cx="46177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Consolidation reduces statutory fragmentation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3136392"/>
            <a:ext cx="46177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Uniform administration can improve predictability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666744"/>
            <a:ext cx="46177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NRS/JRB architecture supports coordination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197096"/>
            <a:ext cx="46177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TAT + Tax Ombud add taxpayer-protection channels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727448"/>
            <a:ext cx="46177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Digital systems can reduce friction and improve assurance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737360"/>
            <a:ext cx="5230368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C69A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60" y="1993392"/>
            <a:ext cx="4663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C69A45"/>
                </a:solidFill>
                <a:latin typeface="Aptos"/>
              </a:rPr>
              <a:t>GAPS  /  WHERE THE NEW ORDER MAY STRUGGLE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606040"/>
            <a:ext cx="4526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Transition: old positions must meet new rules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3136392"/>
            <a:ext cx="4526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Capacity: law can move faster than systems and people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3712574"/>
            <a:ext cx="4526280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161C1A"/>
                </a:solidFill>
                <a:latin typeface="Aptos"/>
              </a:rPr>
              <a:t>• Federal–state</a:t>
            </a:r>
            <a:r>
              <a:rPr lang="en-US" sz="1300" b="0" dirty="0">
                <a:solidFill>
                  <a:srgbClr val="161C1A"/>
                </a:solidFill>
                <a:latin typeface="Aptos"/>
              </a:rPr>
              <a:t> </a:t>
            </a:r>
            <a:r>
              <a:rPr sz="1300" b="0" dirty="0">
                <a:solidFill>
                  <a:srgbClr val="161C1A"/>
                </a:solidFill>
                <a:latin typeface="Aptos"/>
              </a:rPr>
              <a:t>local execution may diverge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4197096"/>
            <a:ext cx="4526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Interpretive gaps remain; certified/gazetted-text controversy mattered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4727448"/>
            <a:ext cx="4526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161C1A"/>
                </a:solidFill>
                <a:latin typeface="Aptos"/>
              </a:rPr>
              <a:t>• Compliance transformation can create near-term cost and uncertainty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989320"/>
            <a:ext cx="10515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61C1A"/>
                </a:solidFill>
                <a:latin typeface="Aptos"/>
              </a:rPr>
              <a:t>Practitioner implication: the premium shifts from “knowing a provision” to managing implementation risk.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State House; NTAA; JRBEA; KPMG Jan 2026 observations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3657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05 · PRACTITIONER SWOT 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22960"/>
            <a:ext cx="10607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ptos"/>
              </a:rPr>
              <a:t>The reform may increase the cost of being wrong.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783080"/>
            <a:ext cx="5257800" cy="4160520"/>
          </a:xfrm>
          <a:prstGeom prst="roundRect">
            <a:avLst/>
          </a:prstGeom>
          <a:solidFill>
            <a:srgbClr val="222926"/>
          </a:solidFill>
          <a:ln>
            <a:solidFill>
              <a:srgbClr val="2229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2057400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E08A8A"/>
                </a:solidFill>
                <a:latin typeface="Aptos"/>
              </a:rPr>
              <a:t>THREATS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651760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— Legacy positions collide with new law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3182112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— Data inconsistencies become audit signals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712463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— Disclosure failures and documentation gaps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242816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— Aggressive positions → controversy + reputation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773168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— Routine compliance becomes increasingly automatable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783080"/>
            <a:ext cx="5285232" cy="4160520"/>
          </a:xfrm>
          <a:prstGeom prst="roundRect">
            <a:avLst/>
          </a:prstGeom>
          <a:solidFill>
            <a:srgbClr val="1C362B"/>
          </a:solidFill>
          <a:ln>
            <a:solidFill>
              <a:srgbClr val="1C3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2057400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C69A45"/>
                </a:solidFill>
                <a:latin typeface="Aptos"/>
              </a:rPr>
              <a:t>OPPORTUNITIES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651760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+ Transition reviews &amp; tax health checks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3182112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+ Tax data assurance &amp; technology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3712463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+ Governance, controls and board tax-risk reporting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242816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+ Controversy, dispute prevention and resolution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4773168"/>
            <a:ext cx="4526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+ Transactions, cross-border, restructuring &amp; due diligence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NTAA ss.29–30, 67–69; NRS digital services; professional interpretation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06 · BEFORE THE TAX AUTHORITY ARRIVES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61C1A"/>
                </a:solidFill>
                <a:latin typeface="Aptos"/>
              </a:rPr>
              <a:t>A compliant file can still contain an inconsistent story.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572768" cy="713232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993392"/>
            <a:ext cx="148132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00633C"/>
                </a:solidFill>
                <a:latin typeface="Aptos"/>
              </a:rPr>
              <a:t>FINANCIALS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1991" y="1984248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9E3535"/>
                </a:solidFill>
                <a:latin typeface="Aptos"/>
              </a:rPr>
              <a:t>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14600" y="1874519"/>
            <a:ext cx="1572768" cy="713232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560320" y="1993392"/>
            <a:ext cx="148132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00633C"/>
                </a:solidFill>
                <a:latin typeface="Aptos"/>
              </a:rPr>
              <a:t>CIT RETURN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96512" y="1984248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9E3535"/>
                </a:solidFill>
                <a:latin typeface="Aptos"/>
              </a:rPr>
              <a:t>≠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874519"/>
            <a:ext cx="1572768" cy="713232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34840" y="1993392"/>
            <a:ext cx="148132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00633C"/>
                </a:solidFill>
                <a:latin typeface="Aptos"/>
              </a:rPr>
              <a:t>VAT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71031" y="1984248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9E3535"/>
                </a:solidFill>
                <a:latin typeface="Aptos"/>
              </a:rPr>
              <a:t>≠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874519"/>
            <a:ext cx="1572768" cy="713232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09359" y="1993392"/>
            <a:ext cx="148132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00633C"/>
                </a:solidFill>
                <a:latin typeface="Aptos"/>
              </a:rPr>
              <a:t>WHT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45552" y="1984248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9E3535"/>
                </a:solidFill>
                <a:latin typeface="Aptos"/>
              </a:rPr>
              <a:t>≠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59" y="1874519"/>
            <a:ext cx="1572768" cy="713232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83879" y="1993392"/>
            <a:ext cx="148132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00633C"/>
                </a:solidFill>
                <a:latin typeface="Aptos"/>
              </a:rPr>
              <a:t>PAYROLL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20072" y="1984248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9E3535"/>
                </a:solidFill>
                <a:latin typeface="Aptos"/>
              </a:rPr>
              <a:t>≠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1874519"/>
            <a:ext cx="1572768" cy="713232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58400" y="1993392"/>
            <a:ext cx="148132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00633C"/>
                </a:solidFill>
                <a:latin typeface="Aptos"/>
              </a:rPr>
              <a:t>BANK / 3RD PARTY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154680"/>
            <a:ext cx="1033272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161C1A"/>
                </a:solidFill>
                <a:latin typeface="Aptos"/>
              </a:rPr>
              <a:t>“If the tax authority can see the inconsistency before you do, who is really advising the client?”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617720"/>
            <a:ext cx="8549640" cy="822960"/>
          </a:xfrm>
          <a:prstGeom prst="round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057400" y="4800600"/>
            <a:ext cx="8092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EMERGING SERVICE:  PROACTIVE TAX ASSURANCE  →  reconcile · test · explain · remediate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NTAA s.29 information reporting; NRS digital administration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07 · THE NEW VALUE CHAIN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61C1A"/>
                </a:solidFill>
                <a:latin typeface="Aptos"/>
              </a:rPr>
              <a:t>Do not abandon compliance. Move beyond 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240280"/>
            <a:ext cx="1444752" cy="1298448"/>
          </a:xfrm>
          <a:prstGeom prst="roundRect">
            <a:avLst/>
          </a:prstGeom>
          <a:solidFill>
            <a:srgbClr val="EFF5F1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2496312"/>
            <a:ext cx="1353312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0633C"/>
                </a:solidFill>
                <a:latin typeface="Aptos"/>
              </a:rPr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926080"/>
            <a:ext cx="1353312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B7470"/>
                </a:solidFill>
                <a:latin typeface="Aptos"/>
              </a:rPr>
              <a:t>clean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38528" y="2651760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C69A45"/>
                </a:solidFill>
                <a:latin typeface="Aptos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67128" y="2139696"/>
            <a:ext cx="1444752" cy="1298448"/>
          </a:xfrm>
          <a:prstGeom prst="roundRect">
            <a:avLst/>
          </a:prstGeom>
          <a:solidFill>
            <a:srgbClr val="EFF5F1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12848" y="2395728"/>
            <a:ext cx="1353312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0633C"/>
                </a:solidFill>
                <a:latin typeface="Aptos"/>
              </a:rPr>
              <a:t>COMPLIANCE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2848" y="2825496"/>
            <a:ext cx="1353312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B7470"/>
                </a:solidFill>
                <a:latin typeface="Aptos"/>
              </a:rPr>
              <a:t>correct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2736" y="2551176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C69A45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31336" y="2039112"/>
            <a:ext cx="1444752" cy="1298448"/>
          </a:xfrm>
          <a:prstGeom prst="roundRect">
            <a:avLst/>
          </a:prstGeom>
          <a:solidFill>
            <a:srgbClr val="EFF5F1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877056" y="2295144"/>
            <a:ext cx="1353312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0633C"/>
                </a:solidFill>
                <a:latin typeface="Aptos"/>
              </a:rPr>
              <a:t>ASSURANCE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7056" y="2724912"/>
            <a:ext cx="1353312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B7470"/>
                </a:solidFill>
                <a:latin typeface="Aptos"/>
              </a:rPr>
              <a:t>reconciled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66944" y="2450592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C69A45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95544" y="1938528"/>
            <a:ext cx="1444752" cy="1298448"/>
          </a:xfrm>
          <a:prstGeom prst="roundRect">
            <a:avLst/>
          </a:prstGeom>
          <a:solidFill>
            <a:srgbClr val="EFF5F1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541264" y="2194560"/>
            <a:ext cx="1353312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00633C"/>
                </a:solidFill>
                <a:latin typeface="Aptos"/>
              </a:rPr>
              <a:t>RISK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41264" y="2624328"/>
            <a:ext cx="1353312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6B7470"/>
                </a:solidFill>
                <a:latin typeface="Aptos"/>
              </a:rPr>
              <a:t>anticipated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1152" y="2350008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C69A45"/>
                </a:solidFill>
                <a:latin typeface="Aptos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59752" y="1837944"/>
            <a:ext cx="1444752" cy="1298448"/>
          </a:xfrm>
          <a:prstGeom prst="round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205472" y="2093976"/>
            <a:ext cx="1353312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ADVISORY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05472" y="2523744"/>
            <a:ext cx="1353312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Aptos"/>
              </a:rPr>
              <a:t>solved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2249424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C69A45"/>
                </a:solidFill>
                <a:latin typeface="Aptos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23960" y="1737360"/>
            <a:ext cx="1444752" cy="1298448"/>
          </a:xfrm>
          <a:prstGeom prst="round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69680" y="1993392"/>
            <a:ext cx="1353312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STRATEGY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0" y="2423160"/>
            <a:ext cx="1353312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Aptos"/>
              </a:rPr>
              <a:t>integrated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59568" y="2148840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C69A45"/>
                </a:solidFill>
                <a:latin typeface="Aptos"/>
              </a:rP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488168" y="1636776"/>
            <a:ext cx="1444752" cy="1298448"/>
          </a:xfrm>
          <a:prstGeom prst="roundRect">
            <a:avLst/>
          </a:prstGeom>
          <a:solidFill>
            <a:srgbClr val="00633C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533888" y="1892808"/>
            <a:ext cx="1353312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VALUE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33888" y="2322576"/>
            <a:ext cx="1353312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Aptos"/>
              </a:rPr>
              <a:t>created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4709160"/>
            <a:ext cx="102412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161C1A"/>
                </a:solidFill>
                <a:latin typeface="Aptos"/>
              </a:rPr>
              <a:t>Human judgement becomes more valuable where ambiguity, commercial context, governance, negotiation and ethics begin.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Speaker framework; supported by NRS digitalisation and reform architecture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3657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08 · SIGNATURE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2296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TAX PRACTITIONER 2.0  |  The L.E.D.G.E.R.™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417320"/>
            <a:ext cx="8686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C4CEC9"/>
                </a:solidFill>
                <a:latin typeface="Aptos"/>
              </a:rPr>
              <a:t>The capabilities that keep the practitioner ahead of the system.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057400"/>
            <a:ext cx="3429000" cy="1417320"/>
          </a:xfrm>
          <a:prstGeom prst="roundRect">
            <a:avLst/>
          </a:prstGeom>
          <a:solidFill>
            <a:srgbClr val="222A27"/>
          </a:solidFill>
          <a:ln>
            <a:solidFill>
              <a:srgbClr val="222A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2240280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C69A45"/>
                </a:solidFill>
                <a:latin typeface="Aptos"/>
              </a:rPr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07592" y="2221992"/>
            <a:ext cx="2514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LAW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7592" y="2624328"/>
            <a:ext cx="2487168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D5DDD9"/>
                </a:solidFill>
                <a:latin typeface="Aptos"/>
              </a:rPr>
              <a:t>Master the new architecture, transition rules and interpretive hierarchy.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53128" y="2057400"/>
            <a:ext cx="3429000" cy="1417320"/>
          </a:xfrm>
          <a:prstGeom prst="roundRect">
            <a:avLst/>
          </a:prstGeom>
          <a:solidFill>
            <a:srgbClr val="222A27"/>
          </a:solidFill>
          <a:ln>
            <a:solidFill>
              <a:srgbClr val="222A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2240280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C69A45"/>
                </a:solidFill>
                <a:latin typeface="Aptos"/>
              </a:rPr>
              <a:t>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4920" y="2221992"/>
            <a:ext cx="2514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EVIDENCE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2728924"/>
            <a:ext cx="2487168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dirty="0">
                <a:solidFill>
                  <a:srgbClr val="D5DDD9"/>
                </a:solidFill>
                <a:latin typeface="Aptos"/>
              </a:rPr>
              <a:t>Interrogate data, documents and reconciliations</a:t>
            </a:r>
            <a:r>
              <a:rPr lang="en-US" sz="1100" b="0" dirty="0">
                <a:solidFill>
                  <a:srgbClr val="D5DDD9"/>
                </a:solidFill>
                <a:latin typeface="Aptos"/>
              </a:rPr>
              <a:t> </a:t>
            </a:r>
            <a:r>
              <a:rPr sz="1100" b="0" dirty="0">
                <a:solidFill>
                  <a:srgbClr val="D5DDD9"/>
                </a:solidFill>
                <a:latin typeface="Aptos"/>
              </a:rPr>
              <a:t>not just returns.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0456" y="2057400"/>
            <a:ext cx="3429000" cy="1417320"/>
          </a:xfrm>
          <a:prstGeom prst="roundRect">
            <a:avLst/>
          </a:prstGeom>
          <a:solidFill>
            <a:srgbClr val="222A27"/>
          </a:solidFill>
          <a:ln>
            <a:solidFill>
              <a:srgbClr val="222A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85048" y="2240280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C69A45"/>
                </a:solidFill>
                <a:latin typeface="Aptos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2248" y="2221992"/>
            <a:ext cx="2514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DIGITAL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42248" y="2624328"/>
            <a:ext cx="2487168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D5DDD9"/>
                </a:solidFill>
                <a:latin typeface="Aptos"/>
              </a:rPr>
              <a:t>Understand e-invoicing, tax systems, analytics and digital administration.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886200"/>
            <a:ext cx="3429000" cy="1417320"/>
          </a:xfrm>
          <a:prstGeom prst="roundRect">
            <a:avLst/>
          </a:prstGeom>
          <a:solidFill>
            <a:srgbClr val="222A27"/>
          </a:solidFill>
          <a:ln>
            <a:solidFill>
              <a:srgbClr val="222A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4069080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C69A45"/>
                </a:solidFill>
                <a:latin typeface="Aptos"/>
              </a:rPr>
              <a:t>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07592" y="4050791"/>
            <a:ext cx="2514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GOVERNANCE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07592" y="4453128"/>
            <a:ext cx="2487168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D5DDD9"/>
                </a:solidFill>
                <a:latin typeface="Aptos"/>
              </a:rPr>
              <a:t>Build controls, escalation, board visibility and ethical boundaries.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53128" y="3886200"/>
            <a:ext cx="3429000" cy="1417320"/>
          </a:xfrm>
          <a:prstGeom prst="roundRect">
            <a:avLst/>
          </a:prstGeom>
          <a:solidFill>
            <a:srgbClr val="222A27"/>
          </a:solidFill>
          <a:ln>
            <a:solidFill>
              <a:srgbClr val="222A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17720" y="4069080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C69A45"/>
                </a:solidFill>
                <a:latin typeface="Aptos"/>
              </a:rPr>
              <a:t>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74920" y="4050791"/>
            <a:ext cx="2514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ENTERPRISE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74920" y="4453128"/>
            <a:ext cx="2487168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D5DDD9"/>
                </a:solidFill>
                <a:latin typeface="Aptos"/>
              </a:rPr>
              <a:t>Understand transactions, cash flow, contracts, strategy and sector economics.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0456" y="3886200"/>
            <a:ext cx="3429000" cy="1417320"/>
          </a:xfrm>
          <a:prstGeom prst="roundRect">
            <a:avLst/>
          </a:prstGeom>
          <a:solidFill>
            <a:srgbClr val="222A27"/>
          </a:solidFill>
          <a:ln>
            <a:solidFill>
              <a:srgbClr val="222A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85048" y="4069080"/>
            <a:ext cx="411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C69A45"/>
                </a:solidFill>
                <a:latin typeface="Aptos"/>
              </a:rPr>
              <a:t>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42248" y="4050791"/>
            <a:ext cx="2514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RISK &amp; RESOLUTION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42248" y="4453128"/>
            <a:ext cx="2487168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D5DDD9"/>
                </a:solidFill>
                <a:latin typeface="Aptos"/>
              </a:rPr>
              <a:t>Anticipate controversy; document positions; resolve disputes credibly.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Original practitioner capability framework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09 · WHAT CLIENTS WILL START ASKING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3636"/>
            <a:ext cx="1088136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dirty="0">
                <a:solidFill>
                  <a:srgbClr val="161C1A"/>
                </a:solidFill>
                <a:latin typeface="Aptos"/>
              </a:rPr>
              <a:t>The questions are moving upstream</a:t>
            </a:r>
            <a:r>
              <a:rPr lang="en-US" sz="2700" b="1" dirty="0">
                <a:solidFill>
                  <a:srgbClr val="161C1A"/>
                </a:solidFill>
                <a:latin typeface="Aptos"/>
              </a:rPr>
              <a:t> </a:t>
            </a:r>
            <a:r>
              <a:rPr sz="2700" b="1" dirty="0">
                <a:solidFill>
                  <a:srgbClr val="161C1A"/>
                </a:solidFill>
                <a:latin typeface="Aptos"/>
              </a:rPr>
              <a:t>from returns to decisions.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783080"/>
            <a:ext cx="2560320" cy="141732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58952" y="1947672"/>
            <a:ext cx="22402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1C1A"/>
                </a:solidFill>
                <a:latin typeface="Aptos"/>
              </a:rPr>
              <a:t>How does this change our effective tax burden?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47288" y="1783080"/>
            <a:ext cx="2560320" cy="141732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11880" y="1947672"/>
            <a:ext cx="22402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1C1A"/>
                </a:solidFill>
                <a:latin typeface="Aptos"/>
              </a:rPr>
              <a:t>What historical positions are now exposed?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0216" y="1783080"/>
            <a:ext cx="2560320" cy="141732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64808" y="1947672"/>
            <a:ext cx="22402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1C1A"/>
                </a:solidFill>
                <a:latin typeface="Aptos"/>
              </a:rPr>
              <a:t>What can the tax authority see that we cannot reconcile?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53144" y="1783080"/>
            <a:ext cx="2560320" cy="1417320"/>
          </a:xfrm>
          <a:prstGeom prst="roundRect">
            <a:avLst/>
          </a:prstGeom>
          <a:solidFill>
            <a:srgbClr val="EFF5F1"/>
          </a:solidFill>
          <a:ln>
            <a:solidFill>
              <a:srgbClr val="EFF5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17736" y="1947672"/>
            <a:ext cx="22402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1C1A"/>
                </a:solidFill>
                <a:latin typeface="Aptos"/>
              </a:rPr>
              <a:t>Are our systems and contracts ready?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657600"/>
            <a:ext cx="25603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8952" y="3822191"/>
            <a:ext cx="22402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1C1A"/>
                </a:solidFill>
                <a:latin typeface="Aptos"/>
              </a:rPr>
              <a:t>Do we need to restructure?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47288" y="3657600"/>
            <a:ext cx="25603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11880" y="3822191"/>
            <a:ext cx="22402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1C1A"/>
                </a:solidFill>
                <a:latin typeface="Aptos"/>
              </a:rPr>
              <a:t>Which incentives still fit our investment plan?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0216" y="3657600"/>
            <a:ext cx="25603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64808" y="3822191"/>
            <a:ext cx="22402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1C1A"/>
                </a:solidFill>
                <a:latin typeface="Aptos"/>
              </a:rPr>
              <a:t>Where are our three biggest tax risks?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53144" y="3657600"/>
            <a:ext cx="25603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006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17736" y="3822191"/>
            <a:ext cx="22402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1C1A"/>
                </a:solidFill>
                <a:latin typeface="Aptos"/>
              </a:rPr>
              <a:t>What should the board be worried about?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669280"/>
            <a:ext cx="10241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0633C"/>
                </a:solidFill>
                <a:latin typeface="Aptos"/>
              </a:rPr>
              <a:t>The practitioner who can answer these questions moves from tax preparer to trusted adviser.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7899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69A45"/>
                </a:solidFill>
                <a:latin typeface="Aptos"/>
              </a:rPr>
              <a:t>10 · THE NEXT 90 DAYS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61C1A"/>
                </a:solidFill>
                <a:latin typeface="Aptos"/>
              </a:rPr>
              <a:t>Reset the practice before the next assessment resets it for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83080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755648"/>
            <a:ext cx="12344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RELEARN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216712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61C1A"/>
                </a:solidFill>
                <a:latin typeface="Aptos"/>
              </a:rPr>
              <a:t>Map old law → new law → guidance.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4840" y="1783080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1755648"/>
            <a:ext cx="12344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SEGMENT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7759" y="216712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61C1A"/>
                </a:solidFill>
                <a:latin typeface="Aptos"/>
              </a:rPr>
              <a:t>Rank clients by transition exposure.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1783080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0" y="1755648"/>
            <a:ext cx="12344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ASSURE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0" y="216712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61C1A"/>
                </a:solidFill>
                <a:latin typeface="Aptos"/>
              </a:rPr>
              <a:t>Run tax health checks + data reconciliations.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337560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310128"/>
            <a:ext cx="12344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REMEDIATE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372160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61C1A"/>
                </a:solidFill>
                <a:latin typeface="Aptos"/>
              </a:rPr>
              <a:t>Close historical documentation/control gaps.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3337560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59" y="3310128"/>
            <a:ext cx="12344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DIGITISE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7759" y="372160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61C1A"/>
                </a:solidFill>
                <a:latin typeface="Aptos"/>
              </a:rPr>
              <a:t>Build tax-tech and analytics capability.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79" y="3337560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3310128"/>
            <a:ext cx="12344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00633C"/>
                </a:solidFill>
                <a:latin typeface="Aptos"/>
              </a:rPr>
              <a:t>REDESIGN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0" y="372160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161C1A"/>
                </a:solidFill>
                <a:latin typeface="Aptos"/>
              </a:rPr>
              <a:t>Package assurance, risk and advisory services.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5074920"/>
            <a:ext cx="10652760" cy="868680"/>
          </a:xfrm>
          <a:prstGeom prst="roundRect">
            <a:avLst/>
          </a:prstGeom>
          <a:solidFill>
            <a:srgbClr val="161C1A"/>
          </a:solidFill>
          <a:ln>
            <a:solidFill>
              <a:srgbClr val="161C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5840" y="5285232"/>
            <a:ext cx="10149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ETHICAL LINE: legitimate planning  →  defensible interpretation  →  aggressive position  →  sham / misrepresentation  →  evasion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11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400800"/>
            <a:ext cx="99669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00" b="0">
                <a:solidFill>
                  <a:srgbClr val="6B7470"/>
                </a:solidFill>
                <a:latin typeface="Aptos"/>
              </a:rPr>
              <a:t>NTA/NTAA; CITN professional responsibility principles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960120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C69A45"/>
                </a:solidFill>
                <a:latin typeface="Aptos"/>
              </a:rPr>
              <a:t>THE PROFESSIONAL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572768"/>
            <a:ext cx="104241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ptos"/>
              </a:rPr>
              <a:t>Nigeria has rewritten its tax architecture.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36900"/>
            <a:ext cx="1042416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 dirty="0">
                <a:solidFill>
                  <a:srgbClr val="D4DCD8"/>
                </a:solidFill>
                <a:latin typeface="Aptos"/>
              </a:rPr>
              <a:t>Our task is not merely to learn the new rules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108960"/>
            <a:ext cx="104241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C69A45"/>
                </a:solidFill>
                <a:latin typeface="Aptos"/>
              </a:rPr>
              <a:t>it is to become the kind of practitioner the new system requires.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4892040"/>
            <a:ext cx="99669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>
                <a:solidFill>
                  <a:srgbClr val="FFFFFF"/>
                </a:solidFill>
                <a:latin typeface="Aptos"/>
              </a:rPr>
              <a:t>Will your clients experience the reform first through an assessment</a:t>
            </a:r>
            <a:r>
              <a:rPr lang="en-US" sz="20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ptos"/>
              </a:rPr>
              <a:t>or through your advice?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B7470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1088</Words>
  <Application>Microsoft Office PowerPoint</Application>
  <PresentationFormat>Widescreen</PresentationFormat>
  <Paragraphs>197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ODENEYE</dc:creator>
  <cp:keywords/>
  <dc:description>generated using python-pptx</dc:description>
  <cp:lastModifiedBy>Arinola Kolawole-Odeneye</cp:lastModifiedBy>
  <cp:revision>5</cp:revision>
  <dcterms:created xsi:type="dcterms:W3CDTF">2013-01-27T09:14:16Z</dcterms:created>
  <dcterms:modified xsi:type="dcterms:W3CDTF">2026-10-13T08:09:36Z</dcterms:modified>
  <cp:category/>
</cp:coreProperties>
</file>