
<file path=[Content_Types].xml><?xml version="1.0" encoding="utf-8"?>
<Types xmlns="http://schemas.openxmlformats.org/package/2006/content-types">
  <Default Extension="jpeg" ContentType="image/jpeg"/>
  <Default Extension="jpg" ContentType="image/jp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7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2545"/>
    <a:srgbClr val="838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1" autoAdjust="0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277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5760720" y="0"/>
            <a:ext cx="548640" cy="5143500"/>
          </a:xfrm>
          <a:prstGeom prst="rect">
            <a:avLst/>
          </a:prstGeom>
          <a:solidFill>
            <a:srgbClr val="0D2545">
              <a:alpha val="60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502920" y="1051560"/>
            <a:ext cx="1645920" cy="4572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128016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THE BOARDROOM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502920" y="1874520"/>
            <a:ext cx="5029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Digital-First Networking &amp;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Cross-Generational Leadership in Tax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502920" y="310896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Society of Women in Taxation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502920" y="34747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October 2026  ·  11:30 AM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502920" y="411480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conversation for women tax practitioners —</a:t>
            </a:r>
            <a:endParaRPr lang="en-US" sz="1200" dirty="0"/>
          </a:p>
          <a:p>
            <a:pPr marL="0" indent="0" algn="l">
              <a:buNone/>
            </a:pPr>
            <a:r>
              <a:rPr lang="en-US" sz="12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Youth &amp; Millennials leading the next chapter</a:t>
            </a:r>
            <a:endParaRPr lang="en-US" sz="1200" dirty="0"/>
          </a:p>
        </p:txBody>
      </p:sp>
      <p:pic>
        <p:nvPicPr>
          <p:cNvPr id="11" name="Picture 10" descr="This may contain: a woman standing in front of a group of people sitting at a table with laptops">
            <a:extLst>
              <a:ext uri="{FF2B5EF4-FFF2-40B4-BE49-F238E27FC236}">
                <a16:creationId xmlns:a16="http://schemas.microsoft.com/office/drawing/2014/main" id="{D0D78A72-3082-4CBA-4373-645A38631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0992" y="155195"/>
            <a:ext cx="3896131" cy="4833109"/>
          </a:xfrm>
          <a:prstGeom prst="wave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eyond_the_Boardroom_1min">
            <a:hlinkClick r:id="" action="ppaction://media"/>
            <a:extLst>
              <a:ext uri="{FF2B5EF4-FFF2-40B4-BE49-F238E27FC236}">
                <a16:creationId xmlns:a16="http://schemas.microsoft.com/office/drawing/2014/main" id="{2F6EF234-7C57-6D1D-7774-D5FFB22A72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1133" y="68580"/>
            <a:ext cx="8222827" cy="462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81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2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321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25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STORY TO BEGIN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11480" y="493776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comment that changed everything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987552"/>
            <a:ext cx="1828800" cy="36576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65760" y="1508760"/>
            <a:ext cx="539496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65760" y="1508760"/>
            <a:ext cx="64008" cy="320040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1691640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years ago, Amina, a young tax associate, posted a thoughtful comment on a LinkedIn article about digital tax administration. She didn’t expect much.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94360" y="2560320"/>
            <a:ext cx="4937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Within 48 hours, a senior partner at a Big Four firm replied. A virtual coffee followed. Six months later, Amina led a cross-border digital transformation project and mentored two interns she had never met in person.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94360" y="361188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single digital interaction opened doors the traditional boardroom never would have. Today we explore how every woman in this room can create and open those doors.</a:t>
            </a:r>
            <a:endParaRPr lang="en-US" sz="1300" dirty="0"/>
          </a:p>
        </p:txBody>
      </p:sp>
      <p:pic>
        <p:nvPicPr>
          <p:cNvPr id="13" name="Picture 12" descr="This may contain: two people shaking hands in an office setting">
            <a:extLst>
              <a:ext uri="{FF2B5EF4-FFF2-40B4-BE49-F238E27FC236}">
                <a16:creationId xmlns:a16="http://schemas.microsoft.com/office/drawing/2014/main" id="{A2C4868C-A856-532A-2EE8-6BB3FADB1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7912" y="1677924"/>
            <a:ext cx="3164648" cy="2971800"/>
          </a:xfrm>
          <a:prstGeom prst="roundRect">
            <a:avLst>
              <a:gd name="adj" fmla="val 5498"/>
            </a:avLst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321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25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TODAY’S JOURNEY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11480" y="475488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will explore together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987552"/>
            <a:ext cx="1828800" cy="36576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11480" y="1463040"/>
            <a:ext cx="594360" cy="502920"/>
          </a:xfrm>
          <a:prstGeom prst="rect">
            <a:avLst/>
          </a:prstGeom>
          <a:solidFill>
            <a:srgbClr val="E0F7F5"/>
          </a:solidFill>
          <a:ln w="12700">
            <a:solidFill>
              <a:srgbClr val="E0F7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11480" y="1463040"/>
            <a:ext cx="594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188720" y="146304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Shift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25477" y="1463040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838F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 boardroom is no longer enough</a:t>
            </a:r>
            <a:endParaRPr lang="en-US" sz="1300" b="1" dirty="0">
              <a:solidFill>
                <a:srgbClr val="838F9F"/>
              </a:solidFill>
            </a:endParaRPr>
          </a:p>
        </p:txBody>
      </p:sp>
      <p:sp>
        <p:nvSpPr>
          <p:cNvPr id="9" name="Shape 7"/>
          <p:cNvSpPr/>
          <p:nvPr/>
        </p:nvSpPr>
        <p:spPr>
          <a:xfrm>
            <a:off x="411480" y="2103120"/>
            <a:ext cx="594360" cy="502920"/>
          </a:xfrm>
          <a:prstGeom prst="rect">
            <a:avLst/>
          </a:prstGeom>
          <a:solidFill>
            <a:srgbClr val="E0F7F5"/>
          </a:solidFill>
          <a:ln w="12700">
            <a:solidFill>
              <a:srgbClr val="E0F7F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11480" y="2103120"/>
            <a:ext cx="594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188720" y="210312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Digital-First Networking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825477" y="2103120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real relationships in virtual spaces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11480" y="2743200"/>
            <a:ext cx="594360" cy="502920"/>
          </a:xfrm>
          <a:prstGeom prst="rect">
            <a:avLst/>
          </a:prstGeom>
          <a:solidFill>
            <a:srgbClr val="E0F7F5"/>
          </a:solidFill>
          <a:ln w="12700">
            <a:solidFill>
              <a:srgbClr val="E0F7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11480" y="2743200"/>
            <a:ext cx="594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188720" y="274320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Cross-Generational Leadership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3825477" y="2743200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Strengths of Youth &amp; Millennial tax professionals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11480" y="3383280"/>
            <a:ext cx="594360" cy="502920"/>
          </a:xfrm>
          <a:prstGeom prst="rect">
            <a:avLst/>
          </a:prstGeom>
          <a:solidFill>
            <a:srgbClr val="E0F7F5"/>
          </a:solidFill>
          <a:ln w="12700">
            <a:solidFill>
              <a:srgbClr val="E0F7F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11480" y="3383280"/>
            <a:ext cx="594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188720" y="338328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Bridges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3825477" y="3383280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Strategies that work across generations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411480" y="4023360"/>
            <a:ext cx="594360" cy="502920"/>
          </a:xfrm>
          <a:prstGeom prst="rect">
            <a:avLst/>
          </a:prstGeom>
          <a:solidFill>
            <a:srgbClr val="E0F7F5"/>
          </a:solidFill>
          <a:ln w="12700">
            <a:solidFill>
              <a:srgbClr val="E0F7F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4023360"/>
            <a:ext cx="594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188720" y="402336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Next Move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3825477" y="4023360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actions you can take this week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321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25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SHIFT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11480" y="475488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the boardroom is not optional — it is the new standard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987552"/>
            <a:ext cx="1828800" cy="36576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65760" y="1508760"/>
            <a:ext cx="411480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65760" y="1508760"/>
            <a:ext cx="64008" cy="320040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16916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2194560"/>
            <a:ext cx="36576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Networking happened in closed rooms and after-work events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depended on proximity and seniority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was often hierarchical and linear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Visibility required physical presence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663440" y="1508760"/>
            <a:ext cx="411480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63440" y="1508760"/>
            <a:ext cx="64008" cy="32004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92040" y="16916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92040" y="2194560"/>
            <a:ext cx="36576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Influence is built in digital spaces and hybrid communities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is created through value and consistency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is collaborative, adaptive and shared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Visibility is earned through contribution and connection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321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25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DIGITAL-FIRST NETWORKING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11480" y="475488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just “being online” — intentionally building relationships that matter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987552"/>
            <a:ext cx="1828800" cy="36576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pic>
        <p:nvPicPr>
          <p:cNvPr id="5" name="Image 0" descr="/home/workdir/artifacts/images/digit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1463040"/>
            <a:ext cx="8412480" cy="12344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365760" y="1463040"/>
            <a:ext cx="8412480" cy="1234440"/>
          </a:xfrm>
          <a:prstGeom prst="rect">
            <a:avLst/>
          </a:prstGeom>
          <a:solidFill>
            <a:srgbClr val="0D2545">
              <a:alpha val="45000"/>
            </a:srgbClr>
          </a:solidFill>
          <a:ln/>
        </p:spPr>
      </p:sp>
      <p:sp>
        <p:nvSpPr>
          <p:cNvPr id="7" name="Text 4"/>
          <p:cNvSpPr/>
          <p:nvPr/>
        </p:nvSpPr>
        <p:spPr>
          <a:xfrm>
            <a:off x="365760" y="1783080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Presence  ·  Value  ·  Depth  ·  Authenticity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365760" y="2880360"/>
            <a:ext cx="205740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65760" y="2880360"/>
            <a:ext cx="64008" cy="178308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02920" y="301752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Presence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502920" y="3429000"/>
            <a:ext cx="1874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up consistently where tax and other professional conversations are happening.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2514600" y="2880360"/>
            <a:ext cx="205740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2514600" y="2880360"/>
            <a:ext cx="64008" cy="178308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651760" y="301752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2651760" y="3429000"/>
            <a:ext cx="1783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insights, ask questions, celebrate others. Give first.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663440" y="2880360"/>
            <a:ext cx="205740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4663440" y="2880360"/>
            <a:ext cx="64008" cy="178308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800600" y="301752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Depth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800600" y="3429000"/>
            <a:ext cx="1783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comments into conversations and  then into collaboration.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6812280" y="2880360"/>
            <a:ext cx="205740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6812280" y="2880360"/>
            <a:ext cx="64008" cy="178308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949440" y="301752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Authenticity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6949440" y="3429000"/>
            <a:ext cx="1783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with curiosity, courage and genuine care.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This may contain: a group of women sitting at a table with laptops in front of their faces">
            <a:extLst>
              <a:ext uri="{FF2B5EF4-FFF2-40B4-BE49-F238E27FC236}">
                <a16:creationId xmlns:a16="http://schemas.microsoft.com/office/drawing/2014/main" id="{424BCBCD-0F95-ABA1-C440-21AA88C9A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931362" y="1668780"/>
            <a:ext cx="3212634" cy="2999232"/>
          </a:xfrm>
          <a:prstGeom prst="dodecagon">
            <a:avLst/>
          </a:prstGeom>
        </p:spPr>
      </p:pic>
      <p:sp>
        <p:nvSpPr>
          <p:cNvPr id="2" name="Text 0"/>
          <p:cNvSpPr/>
          <p:nvPr/>
        </p:nvSpPr>
        <p:spPr>
          <a:xfrm>
            <a:off x="411480" y="201168"/>
            <a:ext cx="8321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25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WORK HAPPENS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11480" y="475488"/>
            <a:ext cx="4648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Platforms that matter for tax practitioners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987552"/>
            <a:ext cx="1828800" cy="36576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65760" y="1417320"/>
            <a:ext cx="91440" cy="68580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41732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LinkedIn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935539" y="141732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professional living room. Post insights, engage with policy and practice content, and comment with substance.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65760" y="2240280"/>
            <a:ext cx="91440" cy="68580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24028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 Communities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2935539" y="224028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Groups like the Society of Women in Taxation, tax tech forums, and WhatsApp circles show up and contribute.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65760" y="3063240"/>
            <a:ext cx="91440" cy="68580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306324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Webinars &amp; Panels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935539" y="306324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Attend, ask questions, follow up with speakers and fellow attendees. Visibility compounds.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65760" y="3886200"/>
            <a:ext cx="91440" cy="68580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38862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Mentorship Platforms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935539" y="388620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 and informal matching. Offer reverse mentoring; seek sponsors as well as mentors.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321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25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CONNECTION TO RELATIONSHIP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11480" y="475488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moves that turn digital contact into real influence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987552"/>
            <a:ext cx="1828800" cy="36576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490472"/>
            <a:ext cx="384048" cy="384048"/>
          </a:xfrm>
          <a:prstGeom prst="lin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4904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051560" y="141732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 with care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931920" y="14173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insight or a genuine question, not just “Great post!”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130552"/>
            <a:ext cx="384048" cy="384048"/>
          </a:xfrm>
          <a:prstGeom prst="lin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21305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51560" y="205740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up privately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931920" y="2057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short, specific message after public engagement builds trust.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770632"/>
            <a:ext cx="384048" cy="384048"/>
          </a:xfrm>
          <a:prstGeom prst="lin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77063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051560" y="269748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 value first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931920" y="269748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a resource, introduce someone, or amplify their work.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57200" y="3410712"/>
            <a:ext cx="384048" cy="384048"/>
          </a:xfrm>
          <a:prstGeom prst="lin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4107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051560" y="333756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 the next step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3931920" y="333756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 a 15-minute virtual coffee with a clear purpose.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457200" y="4050792"/>
            <a:ext cx="384048" cy="384048"/>
          </a:xfrm>
          <a:prstGeom prst="lin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40507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1051560" y="397764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 consistent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3931920" y="397764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Relationships compound. Check in quarterly without an ask.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321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25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CROSS-GENERATIONAL LEADERSHIP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11480" y="475488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is no longer one-size-fits-all — and that is our advantage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987552"/>
            <a:ext cx="1828800" cy="36576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pic>
        <p:nvPicPr>
          <p:cNvPr id="5" name="Image 0" descr="/home/workdir/artifacts/images/diverse-tea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1417320"/>
            <a:ext cx="8412480" cy="13716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365760" y="1417320"/>
            <a:ext cx="8412480" cy="1371600"/>
          </a:xfrm>
          <a:prstGeom prst="rect">
            <a:avLst/>
          </a:prstGeom>
          <a:solidFill>
            <a:srgbClr val="0D2545">
              <a:alpha val="50000"/>
            </a:srgbClr>
          </a:solidFill>
          <a:ln/>
        </p:spPr>
      </p:sp>
      <p:sp>
        <p:nvSpPr>
          <p:cNvPr id="7" name="Text 4"/>
          <p:cNvSpPr/>
          <p:nvPr/>
        </p:nvSpPr>
        <p:spPr>
          <a:xfrm>
            <a:off x="548640" y="178308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Youth &amp; Millennial professionals + experienced colleagues = stronger tax teams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365760" y="2971800"/>
            <a:ext cx="274320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65760" y="2971800"/>
            <a:ext cx="64008" cy="169164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30352" y="310896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Purpose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530352" y="3520440"/>
            <a:ext cx="2423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generations want meaningful work and ethical impact in tax systems.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3246120" y="2971800"/>
            <a:ext cx="274320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3246120" y="2971800"/>
            <a:ext cx="64008" cy="169164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410712" y="310896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Complementary Strengths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3410712" y="3520440"/>
            <a:ext cx="2423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agility + institutional wisdom creates better client and policy outcomes.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6126480" y="2971800"/>
            <a:ext cx="274320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6126480" y="2971800"/>
            <a:ext cx="64008" cy="169164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291072" y="310896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Mutual Mentorship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6291072" y="3520440"/>
            <a:ext cx="2423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Reverse mentoring is real: tech fluency one way, strategic sponsorship the other.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321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25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STRENGTHS IN THE ROOM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11480" y="475488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Youth &amp; Millennial tax professionals uniquely bring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987552"/>
            <a:ext cx="1828800" cy="36576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65760" y="1417320"/>
            <a:ext cx="4114800" cy="3246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65760" y="1417320"/>
            <a:ext cx="64008" cy="32461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16002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YOUTH (Gen Z)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21031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Native digital fluency &amp; platform intuition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94360" y="2542032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Comfort with rapid change and experimentation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94360" y="2980944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Strong values around equity and transparency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94360" y="3419856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Fresh eyes on outdated processes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94360" y="3858768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Energy for advocacy and community building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663440" y="1417320"/>
            <a:ext cx="4114800" cy="3246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663440" y="1417320"/>
            <a:ext cx="64008" cy="324612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892040" y="16002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MILLENNIALS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4892040" y="21031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Bridge between analog and digital eras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892040" y="2542032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Experience navigating hybrid careers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892040" y="2980944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Strong collaborative and coaching skills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892040" y="3419856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Proven resilience through economic shifts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892040" y="3858768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Desire for purpose-driven leadership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321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25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BRIDGING THE GENERATIONS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11480" y="475488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ways to lead and learn across ages in tax practice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987552"/>
            <a:ext cx="1828800" cy="36576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11480" y="1289304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mixed project teams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11480" y="1527048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 digital-native talent with experienced technical reviewers.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11480" y="1819656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Normalize reverse mentoring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11480" y="2057400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Invite juniors to teach seniors about tools and platforms.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411480" y="2350008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the microphone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411480" y="2587752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Co-present at sessions. Visibility builds credibility both ways.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11480" y="2880360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the “why”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411480" y="3118104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knowledge + junior curiosity produces clearer processes.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411480" y="3410712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Celebrate different paces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411480" y="3648456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workflows that respect deep focus and rapid iteration.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411480" y="3941064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psychological safety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411480" y="4178808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it safe to ask “basic” questions and challenge assumptions.</a:t>
            </a:r>
            <a:endParaRPr lang="en-US" sz="1200" dirty="0"/>
          </a:p>
        </p:txBody>
      </p:sp>
      <p:pic>
        <p:nvPicPr>
          <p:cNvPr id="18" name="Picture 17" descr="This may contain: four women sitting at a table with laptops on their laps and looking at each other">
            <a:extLst>
              <a:ext uri="{FF2B5EF4-FFF2-40B4-BE49-F238E27FC236}">
                <a16:creationId xmlns:a16="http://schemas.microsoft.com/office/drawing/2014/main" id="{020F6DE3-3FF9-A804-DB17-EF8653FED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8780" y="946404"/>
            <a:ext cx="3497580" cy="4159121"/>
          </a:xfrm>
          <a:prstGeom prst="dodecagon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321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25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THAT TRAVELS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11480" y="475488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Strategies that work whether you are 26 or 42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987552"/>
            <a:ext cx="1828800" cy="36576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65760" y="1417320"/>
            <a:ext cx="420624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65760" y="1417320"/>
            <a:ext cx="64008" cy="9601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1673352"/>
            <a:ext cx="411480" cy="411480"/>
          </a:xfrm>
          <a:prstGeom prst="line">
            <a:avLst/>
          </a:prstGeom>
          <a:solidFill>
            <a:srgbClr val="E0F7F5"/>
          </a:solidFill>
          <a:ln w="12700">
            <a:solidFill>
              <a:srgbClr val="E0F7F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2920" y="16733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051560" y="155448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with curiosity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051560" y="187452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better questions than you give answers.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754880" y="1417320"/>
            <a:ext cx="420624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754880" y="1417320"/>
            <a:ext cx="64008" cy="9601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892040" y="1673352"/>
            <a:ext cx="411480" cy="411480"/>
          </a:xfrm>
          <a:prstGeom prst="line">
            <a:avLst/>
          </a:prstGeom>
          <a:solidFill>
            <a:srgbClr val="E0F7F5"/>
          </a:solidFill>
          <a:ln w="12700">
            <a:solidFill>
              <a:srgbClr val="E0F7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892040" y="16733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440680" y="155448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others visible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40680" y="187452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Amplify colleagues — especially quieter voices. Sponsorship is leadership.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365760" y="2514600"/>
            <a:ext cx="420624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365760" y="2514600"/>
            <a:ext cx="64008" cy="9601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02920" y="2770632"/>
            <a:ext cx="411480" cy="411480"/>
          </a:xfrm>
          <a:prstGeom prst="line">
            <a:avLst/>
          </a:prstGeom>
          <a:solidFill>
            <a:srgbClr val="E0F7F5"/>
          </a:solidFill>
          <a:ln w="12700">
            <a:solidFill>
              <a:srgbClr val="E0F7F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2920" y="277063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051560" y="265176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digital professionalism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051560" y="29718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you show up online teaches the next generation.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754880" y="2514600"/>
            <a:ext cx="420624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4754880" y="2514600"/>
            <a:ext cx="64008" cy="9601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892040" y="2770632"/>
            <a:ext cx="411480" cy="411480"/>
          </a:xfrm>
          <a:prstGeom prst="line">
            <a:avLst/>
          </a:prstGeom>
          <a:solidFill>
            <a:srgbClr val="E0F7F5"/>
          </a:solidFill>
          <a:ln w="12700">
            <a:solidFill>
              <a:srgbClr val="E0F7F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892040" y="277063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440680" y="265176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 focus time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5440680" y="29718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work still matters in tax. Protect it for yourself and teams.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365760" y="3611880"/>
            <a:ext cx="420624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365760" y="3611880"/>
            <a:ext cx="64008" cy="9601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02920" y="3867912"/>
            <a:ext cx="411480" cy="411480"/>
          </a:xfrm>
          <a:prstGeom prst="line">
            <a:avLst/>
          </a:prstGeom>
          <a:solidFill>
            <a:srgbClr val="E0F7F5"/>
          </a:solidFill>
          <a:ln w="12700">
            <a:solidFill>
              <a:srgbClr val="E0F7F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02920" y="386791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1051560" y="3749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 learner-ready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1051560" y="40690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Tax, technology and expectations change. The best leaders remain students.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4754880" y="3611880"/>
            <a:ext cx="420624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6" name="Shape 34"/>
          <p:cNvSpPr/>
          <p:nvPr/>
        </p:nvSpPr>
        <p:spPr>
          <a:xfrm>
            <a:off x="4754880" y="3611880"/>
            <a:ext cx="64008" cy="9601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892040" y="3867912"/>
            <a:ext cx="411480" cy="411480"/>
          </a:xfrm>
          <a:prstGeom prst="line">
            <a:avLst/>
          </a:prstGeom>
          <a:solidFill>
            <a:srgbClr val="E0F7F5"/>
          </a:solidFill>
          <a:ln w="12700">
            <a:solidFill>
              <a:srgbClr val="E0F7F5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892040" y="386791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440680" y="3749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community, not just contacts</a:t>
            </a:r>
            <a:endParaRPr lang="en-US" sz="1300" dirty="0"/>
          </a:p>
        </p:txBody>
      </p:sp>
      <p:sp>
        <p:nvSpPr>
          <p:cNvPr id="40" name="Text 38"/>
          <p:cNvSpPr/>
          <p:nvPr/>
        </p:nvSpPr>
        <p:spPr>
          <a:xfrm>
            <a:off x="5440680" y="40690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Genuine relationships outlast any single role or firm.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321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25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PRACTICE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11480" y="475488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looks like in the daily life of a tax professional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987552"/>
            <a:ext cx="1828800" cy="36576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pic>
        <p:nvPicPr>
          <p:cNvPr id="5" name="Image 0" descr="/home/workdir/artifacts/images/office-wome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1371600"/>
            <a:ext cx="8412480" cy="11430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365760" y="1371600"/>
            <a:ext cx="8412480" cy="1143000"/>
          </a:xfrm>
          <a:prstGeom prst="rect">
            <a:avLst/>
          </a:prstGeom>
          <a:solidFill>
            <a:srgbClr val="0D2545">
              <a:alpha val="55000"/>
            </a:srgbClr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548640" y="169164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consistent actions compound into powerful networks and leadership presence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365760" y="2697480"/>
            <a:ext cx="42062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65760" y="2697480"/>
            <a:ext cx="64008" cy="91440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48640" y="2807208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the week with intention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548640" y="310896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minutes of thoughtful engagement on LinkedIn or a professional group.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4754880" y="2697480"/>
            <a:ext cx="42062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754880" y="2697480"/>
            <a:ext cx="64008" cy="91440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937760" y="2807208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 one niche insight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4937760" y="310896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Become known for a specific area - transfer pricing tech, ESG tax, or digital services tax.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365760" y="3749040"/>
            <a:ext cx="42062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365760" y="3749040"/>
            <a:ext cx="64008" cy="91440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48640" y="3858768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Host micro-conversations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548640" y="416052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15-minute virtual coffee once a fortnight compounds over a year.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754880" y="3749040"/>
            <a:ext cx="42062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4754880" y="3749040"/>
            <a:ext cx="64008" cy="91440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4937760" y="3858768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and share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4937760" y="416052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a client lesson into a short post. Teaching is the highest form of networking.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321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25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11480" y="475488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 these five truths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987552"/>
            <a:ext cx="1828800" cy="36576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17320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234440" y="1417320"/>
            <a:ext cx="7406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boardroom is no longer the only or even the primary place where influence is built.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2057400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234440" y="2057400"/>
            <a:ext cx="7406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Digital-first networking rewards consistency, value and authenticity over volume.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2697480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234440" y="2697480"/>
            <a:ext cx="7406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Youth and Millennial strengths are strategic assets, not soft skills to be managed.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" y="3337560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234440" y="3337560"/>
            <a:ext cx="7406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Cross-generational leadership is a mutual exchange — mentoring flows in both directions.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7200" y="3977640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234440" y="3977640"/>
            <a:ext cx="7406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next opportunity may begin with a single thoughtful comment or a 15-minute coffee.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321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25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NEXT MOVE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11480" y="475488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commitments you can make today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987552"/>
            <a:ext cx="1828800" cy="36576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365760" y="1463040"/>
            <a:ext cx="585216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365760" y="1463040"/>
            <a:ext cx="64008" cy="91440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48640" y="1691640"/>
            <a:ext cx="457200" cy="457200"/>
          </a:xfrm>
          <a:prstGeom prst="lin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864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234440" y="160020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1234440" y="192024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 meaningfully with three posts or people. No empty likes, real contribution.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365760" y="2514600"/>
            <a:ext cx="585216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365760" y="2514600"/>
            <a:ext cx="64008" cy="91440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48640" y="2743200"/>
            <a:ext cx="457200" cy="457200"/>
          </a:xfrm>
          <a:prstGeom prst="lin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48640" y="2743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1234440" y="265176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month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1234440" y="297180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 two virtual coffees, one with someone more senior, one earlier in their journey.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365760" y="3566160"/>
            <a:ext cx="585216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365760" y="3566160"/>
            <a:ext cx="64008" cy="91440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48640" y="3794760"/>
            <a:ext cx="457200" cy="457200"/>
          </a:xfrm>
          <a:prstGeom prst="lin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48640" y="3794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1234440" y="370332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quarter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1234440" y="402336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one piece of original insight (a short post, a panel contribution, or an internal session).</a:t>
            </a:r>
            <a:endParaRPr lang="en-US" sz="1200" dirty="0"/>
          </a:p>
        </p:txBody>
      </p:sp>
      <p:pic>
        <p:nvPicPr>
          <p:cNvPr id="24" name="Picture 23" descr="Story pin image">
            <a:extLst>
              <a:ext uri="{FF2B5EF4-FFF2-40B4-BE49-F238E27FC236}">
                <a16:creationId xmlns:a16="http://schemas.microsoft.com/office/drawing/2014/main" id="{8E0252F5-CAC3-2184-DAC2-8A4221C370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792" y="1451213"/>
            <a:ext cx="2807208" cy="3262261"/>
          </a:xfrm>
          <a:prstGeom prst="decagon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>
            <a:alpha val="7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01168"/>
            <a:ext cx="8321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25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LET’S TALK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11480" y="475488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question for the room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987552"/>
            <a:ext cx="1828800" cy="36576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1CAF855-4181-DBB2-ACC3-30E2B03CC1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6000"/>
          </a:blip>
          <a:stretch>
            <a:fillRect/>
          </a:stretch>
        </p:blipFill>
        <p:spPr>
          <a:xfrm>
            <a:off x="1973580" y="493776"/>
            <a:ext cx="5532120" cy="47625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6F760FC-ACE6-6521-58C7-B801F9D5D65C}"/>
              </a:ext>
            </a:extLst>
          </p:cNvPr>
          <p:cNvSpPr txBox="1"/>
          <p:nvPr/>
        </p:nvSpPr>
        <p:spPr>
          <a:xfrm>
            <a:off x="708660" y="2550646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D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have you already seen digital connection open a door that the traditional boardroom could not — and what made that moment possible?</a:t>
            </a:r>
            <a:endParaRPr lang="en-US" dirty="0">
              <a:solidFill>
                <a:srgbClr val="0D2545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D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5852160" y="0"/>
            <a:ext cx="457200" cy="5143500"/>
          </a:xfrm>
          <a:prstGeom prst="rect">
            <a:avLst/>
          </a:prstGeom>
          <a:solidFill>
            <a:srgbClr val="0D2545">
              <a:alpha val="70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502920" y="1097280"/>
            <a:ext cx="1645920" cy="4572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" y="1371600"/>
            <a:ext cx="5120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future of tax leadership</a:t>
            </a:r>
            <a:endParaRPr lang="en-US" sz="2400" dirty="0"/>
          </a:p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already in this room.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502920" y="25603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 beyond the boardroom.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the connections. Lead across generations.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open the next door for yourself and for someone else.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502920" y="393192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502920" y="438912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Society of Women in Taxation  ·  15 October 2026</a:t>
            </a:r>
            <a:endParaRPr lang="en-US" sz="1200" dirty="0"/>
          </a:p>
        </p:txBody>
      </p:sp>
      <p:pic>
        <p:nvPicPr>
          <p:cNvPr id="11" name="Picture 10" descr="Story pin image">
            <a:extLst>
              <a:ext uri="{FF2B5EF4-FFF2-40B4-BE49-F238E27FC236}">
                <a16:creationId xmlns:a16="http://schemas.microsoft.com/office/drawing/2014/main" id="{BBD8946C-739C-295D-1EDF-F8E752A9B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8260" y="0"/>
            <a:ext cx="3995738" cy="5143500"/>
          </a:xfrm>
          <a:prstGeom prst="decagon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1207</Words>
  <Application>Microsoft Office PowerPoint</Application>
  <PresentationFormat>On-screen Show (16:9)</PresentationFormat>
  <Paragraphs>196</Paragraphs>
  <Slides>17</Slides>
  <Notes>16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Beyond the Boardroom: Digital-First Networking and Cross-Generational Leadership in Tax</dc:title>
  <dc:subject>Keynote for Society of Women in Taxation – October 15, 2026</dc:subject>
  <dc:creator>Society of Women in Taxation</dc:creator>
  <cp:lastModifiedBy>HomePC</cp:lastModifiedBy>
  <cp:revision>4</cp:revision>
  <dcterms:created xsi:type="dcterms:W3CDTF">2026-10-10T09:02:14Z</dcterms:created>
  <dcterms:modified xsi:type="dcterms:W3CDTF">2026-10-13T14:27:32Z</dcterms:modified>
</cp:coreProperties>
</file>