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7"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80" r:id="rId25"/>
    <p:sldId id="281" r:id="rId26"/>
    <p:sldId id="282" r:id="rId27"/>
    <p:sldId id="283" r:id="rId28"/>
    <p:sldId id="284" r:id="rId29"/>
    <p:sldId id="285"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000" autoAdjust="0"/>
    <p:restoredTop sz="94660"/>
  </p:normalViewPr>
  <p:slideViewPr>
    <p:cSldViewPr snapToGrid="0">
      <p:cViewPr varScale="1">
        <p:scale>
          <a:sx n="75" d="100"/>
          <a:sy n="75" d="100"/>
        </p:scale>
        <p:origin x="-540" y="-84"/>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a:off x="1036320" y="0"/>
            <a:ext cx="100584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016000" y="3200400"/>
            <a:ext cx="10058400" cy="1524000"/>
          </a:xfrm>
        </p:spPr>
        <p:txBody>
          <a:bodyPr>
            <a:noAutofit/>
          </a:bodyPr>
          <a:lstStyle>
            <a:lvl1pPr>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016000" y="4724400"/>
            <a:ext cx="9144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7" name="Rectangle 6"/>
          <p:cNvSpPr/>
          <p:nvPr/>
        </p:nvSpPr>
        <p:spPr>
          <a:xfrm>
            <a:off x="1036320" y="6172200"/>
            <a:ext cx="100584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19200" y="685800"/>
            <a:ext cx="9652000" cy="38862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C6B4A9-1611-4792-9094-5F34BCA07E0B}" type="datetimeFigureOut">
              <a:rPr lang="en-US" smtClean="0"/>
              <a:pPr/>
              <a:t>4/22/2019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6000" y="685802"/>
            <a:ext cx="2438400" cy="5410199"/>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3454400" y="685801"/>
            <a:ext cx="7620000" cy="48768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1BEF0D-F0BB-DE4B-95CE-6DB70DBA9567}" type="datetimeFigureOut">
              <a:rPr lang="en-US" smtClean="0"/>
              <a:pPr/>
              <a:t>4/22/2019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1BEF0D-F0BB-DE4B-95CE-6DB70DBA9567}" type="datetimeFigureOut">
              <a:rPr lang="en-US" smtClean="0"/>
              <a:pPr/>
              <a:t>4/22/2019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1036320" y="0"/>
            <a:ext cx="100584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016000" y="3276600"/>
            <a:ext cx="10058400" cy="1676400"/>
          </a:xfrm>
        </p:spPr>
        <p:txBody>
          <a:bodyPr anchor="b" anchorCtr="0"/>
          <a:lstStyle>
            <a:lvl1pPr algn="l">
              <a:defRPr sz="54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1016000" y="4953000"/>
            <a:ext cx="9144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8" name="Rectangle 7"/>
          <p:cNvSpPr/>
          <p:nvPr/>
        </p:nvSpPr>
        <p:spPr>
          <a:xfrm>
            <a:off x="1036320" y="6172200"/>
            <a:ext cx="100584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016000" y="609601"/>
            <a:ext cx="48768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97600" y="609601"/>
            <a:ext cx="48768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B712588-04B1-427B-82EE-E8DB90309F08}" type="datetimeFigureOut">
              <a:rPr lang="en-US" smtClean="0"/>
              <a:pPr/>
              <a:t>4/22/2019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011936" y="609600"/>
            <a:ext cx="48768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11936" y="1329264"/>
            <a:ext cx="48768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93536" y="609600"/>
            <a:ext cx="48768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536" y="1329264"/>
            <a:ext cx="48768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61BEF0D-F0BB-DE4B-95CE-6DB70DBA9567}" type="datetimeFigureOut">
              <a:rPr lang="en-US" smtClean="0"/>
              <a:pPr/>
              <a:t>4/22/2019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11" name="Straight Connector 10"/>
          <p:cNvCxnSpPr/>
          <p:nvPr/>
        </p:nvCxnSpPr>
        <p:spPr>
          <a:xfrm>
            <a:off x="1011936" y="1249362"/>
            <a:ext cx="48768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193536" y="1249362"/>
            <a:ext cx="48768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4/22/2019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4/22/2019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16000" y="4572000"/>
            <a:ext cx="9046464" cy="1600200"/>
          </a:xfrm>
        </p:spPr>
        <p:txBody>
          <a:bodyPr anchor="b">
            <a:normAutofit/>
          </a:bodyPr>
          <a:lstStyle>
            <a:lvl1pPr algn="l">
              <a:defRPr sz="5400" b="0"/>
            </a:lvl1pPr>
          </a:lstStyle>
          <a:p>
            <a:r>
              <a:rPr lang="en-US" smtClean="0"/>
              <a:t>Click to edit Master title style</a:t>
            </a:r>
            <a:endParaRPr lang="en-US"/>
          </a:p>
        </p:txBody>
      </p:sp>
      <p:sp>
        <p:nvSpPr>
          <p:cNvPr id="3" name="Content Placeholder 2"/>
          <p:cNvSpPr>
            <a:spLocks noGrp="1"/>
          </p:cNvSpPr>
          <p:nvPr>
            <p:ph idx="1"/>
          </p:nvPr>
        </p:nvSpPr>
        <p:spPr>
          <a:xfrm>
            <a:off x="4947821" y="457201"/>
            <a:ext cx="6126579"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16002" y="457200"/>
            <a:ext cx="3564876"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smtClean="0"/>
              <a:pPr/>
              <a:t>4/22/2019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pPr/>
              <a:t>‹#›</a:t>
            </a:fld>
            <a:endParaRPr lang="en-US" dirty="0"/>
          </a:p>
        </p:txBody>
      </p:sp>
      <p:cxnSp>
        <p:nvCxnSpPr>
          <p:cNvPr id="10" name="Straight Connector 9"/>
          <p:cNvCxnSpPr/>
          <p:nvPr/>
        </p:nvCxnSpPr>
        <p:spPr>
          <a:xfrm rot="5400000">
            <a:off x="2871259" y="2514336"/>
            <a:ext cx="3810000" cy="2117"/>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11936" y="4572000"/>
            <a:ext cx="9046464" cy="1600200"/>
          </a:xfrm>
        </p:spPr>
        <p:txBody>
          <a:bodyPr anchor="b">
            <a:normAutofit/>
          </a:bodyPr>
          <a:lstStyle>
            <a:lvl1pPr algn="l">
              <a:defRPr sz="5400" b="0"/>
            </a:lvl1pPr>
          </a:lstStyle>
          <a:p>
            <a:r>
              <a:rPr lang="en-US" smtClean="0"/>
              <a:t>Click to edit Master title style</a:t>
            </a:r>
            <a:endParaRPr lang="en-US" dirty="0"/>
          </a:p>
        </p:txBody>
      </p:sp>
      <p:sp>
        <p:nvSpPr>
          <p:cNvPr id="3" name="Picture Placeholder 2"/>
          <p:cNvSpPr>
            <a:spLocks noGrp="1"/>
          </p:cNvSpPr>
          <p:nvPr>
            <p:ph type="pic" idx="1"/>
          </p:nvPr>
        </p:nvSpPr>
        <p:spPr>
          <a:xfrm>
            <a:off x="1036320" y="457200"/>
            <a:ext cx="100584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133856" y="3505200"/>
            <a:ext cx="98552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4/22/2019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16000" y="4572000"/>
            <a:ext cx="9042400" cy="160020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16000" y="685800"/>
            <a:ext cx="10058400" cy="3886200"/>
          </a:xfrm>
          <a:prstGeom prst="rect">
            <a:avLst/>
          </a:prstGeom>
        </p:spPr>
        <p:txBody>
          <a:bodyPr vert="horz" lIns="91440" tIns="45720" rIns="91440" bIns="45720" rtlCol="0" anchor="ctr" anchorCtr="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31200" y="6208777"/>
            <a:ext cx="28448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B61BEF0D-F0BB-DE4B-95CE-6DB70DBA9567}" type="datetimeFigureOut">
              <a:rPr lang="en-US" smtClean="0"/>
              <a:pPr/>
              <a:t>4/22/2019</a:t>
            </a:fld>
            <a:endParaRPr lang="en-US" dirty="0"/>
          </a:p>
        </p:txBody>
      </p:sp>
      <p:sp>
        <p:nvSpPr>
          <p:cNvPr id="5" name="Footer Placeholder 4"/>
          <p:cNvSpPr>
            <a:spLocks noGrp="1"/>
          </p:cNvSpPr>
          <p:nvPr>
            <p:ph type="ftr" sz="quarter" idx="3"/>
          </p:nvPr>
        </p:nvSpPr>
        <p:spPr>
          <a:xfrm>
            <a:off x="1015999" y="6208777"/>
            <a:ext cx="6498492"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en-US" dirty="0"/>
          </a:p>
        </p:txBody>
      </p:sp>
      <p:sp>
        <p:nvSpPr>
          <p:cNvPr id="6" name="Slide Number Placeholder 5"/>
          <p:cNvSpPr>
            <a:spLocks noGrp="1"/>
          </p:cNvSpPr>
          <p:nvPr>
            <p:ph type="sldNum" sz="quarter" idx="4"/>
          </p:nvPr>
        </p:nvSpPr>
        <p:spPr>
          <a:xfrm>
            <a:off x="10160000" y="5687569"/>
            <a:ext cx="1016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D57F1E4F-1CFF-5643-939E-217C01CDF565}" type="slidenum">
              <a:rPr lang="en-US" smtClean="0"/>
              <a:pPr/>
              <a:t>‹#›</a:t>
            </a:fld>
            <a:endParaRPr lang="en-US" dirty="0"/>
          </a:p>
        </p:txBody>
      </p:sp>
      <p:sp>
        <p:nvSpPr>
          <p:cNvPr id="8" name="Rectangle 7"/>
          <p:cNvSpPr/>
          <p:nvPr/>
        </p:nvSpPr>
        <p:spPr>
          <a:xfrm>
            <a:off x="1036320" y="0"/>
            <a:ext cx="100584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036320" y="6172200"/>
            <a:ext cx="100584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 id="2147483719" r:id="rId12"/>
  </p:sldLayoutIdLst>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772933" y="716848"/>
            <a:ext cx="9510401" cy="3022600"/>
          </a:xfrm>
        </p:spPr>
        <p:txBody>
          <a:bodyPr>
            <a:normAutofit fontScale="90000"/>
          </a:bodyPr>
          <a:lstStyle/>
          <a:p>
            <a:r>
              <a:rPr lang="en-US" b="1" dirty="0">
                <a:latin typeface="+mn-lt"/>
              </a:rPr>
              <a:t>CREATING AN EFFECTIVE TAX PROCESS: </a:t>
            </a:r>
            <a:r>
              <a:rPr lang="en-US" b="1" dirty="0" smtClean="0">
                <a:latin typeface="+mn-lt"/>
              </a:rPr>
              <a:t> ALIGNING </a:t>
            </a:r>
            <a:r>
              <a:rPr lang="en-US" b="1" dirty="0">
                <a:latin typeface="+mn-lt"/>
              </a:rPr>
              <a:t>POLICIES OF GOVERNMENT FOR SUSTAINABLE DEVELOPMENT</a:t>
            </a:r>
            <a:r>
              <a:rPr lang="en-US" dirty="0">
                <a:latin typeface="Bookman Old Style" panose="02050604050505020204" pitchFamily="18" charset="0"/>
              </a:rPr>
              <a:t/>
            </a:r>
            <a:br>
              <a:rPr lang="en-US" dirty="0">
                <a:latin typeface="Bookman Old Style" panose="02050604050505020204" pitchFamily="18" charset="0"/>
              </a:rPr>
            </a:br>
            <a:endParaRPr lang="en-US" dirty="0">
              <a:latin typeface="Bookman Old Style" panose="02050604050505020204" pitchFamily="18" charset="0"/>
            </a:endParaRPr>
          </a:p>
        </p:txBody>
      </p:sp>
      <p:sp>
        <p:nvSpPr>
          <p:cNvPr id="6" name="Text Placeholder 5"/>
          <p:cNvSpPr>
            <a:spLocks noGrp="1"/>
          </p:cNvSpPr>
          <p:nvPr>
            <p:ph type="body" sz="quarter" idx="13"/>
          </p:nvPr>
        </p:nvSpPr>
        <p:spPr>
          <a:xfrm>
            <a:off x="1063699" y="4219262"/>
            <a:ext cx="8596669" cy="514248"/>
          </a:xfrm>
        </p:spPr>
        <p:txBody>
          <a:bodyPr/>
          <a:lstStyle/>
          <a:p>
            <a:r>
              <a:rPr lang="en-US" b="1" dirty="0"/>
              <a:t> </a:t>
            </a:r>
            <a:endParaRPr lang="en-US" dirty="0"/>
          </a:p>
          <a:p>
            <a:pPr algn="ctr"/>
            <a:r>
              <a:rPr lang="en-US" sz="3200" b="1" dirty="0"/>
              <a:t>BY </a:t>
            </a:r>
            <a:endParaRPr lang="en-US" sz="3200" dirty="0"/>
          </a:p>
          <a:p>
            <a:pPr algn="ctr"/>
            <a:endParaRPr lang="en-US" dirty="0"/>
          </a:p>
        </p:txBody>
      </p:sp>
      <p:sp>
        <p:nvSpPr>
          <p:cNvPr id="5" name="Text Placeholder 4"/>
          <p:cNvSpPr>
            <a:spLocks noGrp="1"/>
          </p:cNvSpPr>
          <p:nvPr>
            <p:ph type="body" idx="1"/>
          </p:nvPr>
        </p:nvSpPr>
        <p:spPr>
          <a:xfrm>
            <a:off x="1598122" y="5014949"/>
            <a:ext cx="8596668" cy="1513914"/>
          </a:xfrm>
        </p:spPr>
        <p:txBody>
          <a:bodyPr>
            <a:noAutofit/>
          </a:bodyPr>
          <a:lstStyle/>
          <a:p>
            <a:pPr algn="ctr"/>
            <a:r>
              <a:rPr lang="en-US" sz="4400" b="1" dirty="0">
                <a:solidFill>
                  <a:schemeClr val="tx1"/>
                </a:solidFill>
              </a:rPr>
              <a:t>KENNEDY IWUNDU</a:t>
            </a:r>
            <a:endParaRPr lang="en-US" sz="4400" dirty="0">
              <a:solidFill>
                <a:schemeClr val="tx1"/>
              </a:solidFill>
            </a:endParaRPr>
          </a:p>
          <a:p>
            <a:pPr algn="ctr"/>
            <a:endParaRPr lang="en-US" sz="4400" dirty="0"/>
          </a:p>
        </p:txBody>
      </p:sp>
    </p:spTree>
    <p:extLst>
      <p:ext uri="{BB962C8B-B14F-4D97-AF65-F5344CB8AC3E}">
        <p14:creationId xmlns:p14="http://schemas.microsoft.com/office/powerpoint/2010/main" xmlns="" val="35369128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71600" y="696563"/>
            <a:ext cx="8503920" cy="3416320"/>
          </a:xfrm>
          <a:prstGeom prst="rect">
            <a:avLst/>
          </a:prstGeom>
          <a:noFill/>
        </p:spPr>
        <p:txBody>
          <a:bodyPr wrap="square" rtlCol="0">
            <a:spAutoFit/>
          </a:bodyPr>
          <a:lstStyle/>
          <a:p>
            <a:pPr marL="342900" lvl="0" indent="-342900">
              <a:buFont typeface="Arial" pitchFamily="34" charset="0"/>
              <a:buChar char="•"/>
            </a:pPr>
            <a:r>
              <a:rPr lang="en-US" sz="2400" b="1" dirty="0" smtClean="0"/>
              <a:t> Administrative ease:</a:t>
            </a:r>
            <a:r>
              <a:rPr lang="en-US" sz="2400" dirty="0" smtClean="0"/>
              <a:t> means that the tax system is not too complicated or costly for either taxpayers or tax collectors. The rules are known, and fairly simple, forms are not too complicated, it is easy to comply voluntarily, the state can tell if taxes are paid on time and correctly, and the state can conduct audit in a fair and efficient manner. The cost of collecting a tax should be very small in relation to the amount collected.</a:t>
            </a:r>
          </a:p>
          <a:p>
            <a:r>
              <a:rPr lang="en-US" sz="2400" dirty="0" smtClean="0"/>
              <a:t>	(Oklahoma Policy Institute, okpolicy.org, accessed on 16/4/19)</a:t>
            </a:r>
          </a:p>
          <a:p>
            <a:pPr lvl="2"/>
            <a:endParaRPr lang="en-US" sz="2400" dirty="0"/>
          </a:p>
        </p:txBody>
      </p:sp>
    </p:spTree>
    <p:extLst>
      <p:ext uri="{BB962C8B-B14F-4D97-AF65-F5344CB8AC3E}">
        <p14:creationId xmlns:p14="http://schemas.microsoft.com/office/powerpoint/2010/main" xmlns="" val="15025268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71170" y="2239430"/>
            <a:ext cx="9209315" cy="2677656"/>
          </a:xfrm>
          <a:prstGeom prst="rect">
            <a:avLst/>
          </a:prstGeom>
          <a:noFill/>
        </p:spPr>
        <p:txBody>
          <a:bodyPr wrap="square" rtlCol="0">
            <a:spAutoFit/>
          </a:bodyPr>
          <a:lstStyle/>
          <a:p>
            <a:r>
              <a:rPr lang="en-US" sz="2800" dirty="0" smtClean="0"/>
              <a:t>3.1		The National Tax Policy (NTP) establishes fundamental principles to guide an orderly development of the Nigeria tax system and reinforces the need for tax laws and administrative practices to promote economic development.</a:t>
            </a:r>
          </a:p>
          <a:p>
            <a:r>
              <a:rPr lang="en-US" sz="2800" dirty="0" smtClean="0"/>
              <a:t>When fully implemented, the policy should address key challenges confronting the Nigeria tax system including:</a:t>
            </a:r>
            <a:endParaRPr lang="en-US" sz="2800" dirty="0"/>
          </a:p>
        </p:txBody>
      </p:sp>
      <p:sp>
        <p:nvSpPr>
          <p:cNvPr id="1025" name="Rectangle 1"/>
          <p:cNvSpPr>
            <a:spLocks noChangeArrowheads="1"/>
          </p:cNvSpPr>
          <p:nvPr/>
        </p:nvSpPr>
        <p:spPr bwMode="auto">
          <a:xfrm>
            <a:off x="1240970" y="683110"/>
            <a:ext cx="987552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pPr>
            <a:r>
              <a:rPr kumimoji="0" lang="en-US" sz="2800" b="1" i="0" u="none" strike="noStrike" cap="none" normalizeH="0" baseline="0" dirty="0" smtClean="0">
                <a:ln>
                  <a:noFill/>
                </a:ln>
                <a:solidFill>
                  <a:schemeClr val="tx1"/>
                </a:solidFill>
                <a:effectLst/>
                <a:latin typeface="Arial" pitchFamily="34" charset="0"/>
                <a:ea typeface="Calibri" pitchFamily="34" charset="0"/>
                <a:cs typeface="Arial" pitchFamily="34" charset="0"/>
              </a:rPr>
              <a:t>3.0    GOVERNMENT POLICIES FOR SUSTAINABLE   		DEVELOPMENT</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15025268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83079" y="736804"/>
            <a:ext cx="9157063" cy="5262979"/>
          </a:xfrm>
          <a:prstGeom prst="rect">
            <a:avLst/>
          </a:prstGeom>
          <a:noFill/>
        </p:spPr>
        <p:txBody>
          <a:bodyPr wrap="square" rtlCol="0">
            <a:spAutoFit/>
          </a:bodyPr>
          <a:lstStyle/>
          <a:p>
            <a:pPr marL="514350" lvl="0" indent="-514350">
              <a:buFont typeface="+mj-lt"/>
              <a:buAutoNum type="arabicPeriod"/>
            </a:pPr>
            <a:r>
              <a:rPr lang="en-US" sz="2800" dirty="0" smtClean="0"/>
              <a:t>Low tax to GDP ratio</a:t>
            </a:r>
          </a:p>
          <a:p>
            <a:pPr marL="514350" lvl="0" indent="-514350">
              <a:buFont typeface="+mj-lt"/>
              <a:buAutoNum type="arabicPeriod"/>
            </a:pPr>
            <a:r>
              <a:rPr lang="en-US" sz="2800" dirty="0" smtClean="0"/>
              <a:t>Fragmented database of taxpayers and weak structure for exchange of information</a:t>
            </a:r>
          </a:p>
          <a:p>
            <a:pPr marL="514350" lvl="0" indent="-514350">
              <a:buFont typeface="+mj-lt"/>
              <a:buAutoNum type="arabicPeriod"/>
            </a:pPr>
            <a:r>
              <a:rPr lang="en-US" sz="2800" dirty="0" smtClean="0"/>
              <a:t>Multiplicity of taxes and revenue agencies</a:t>
            </a:r>
          </a:p>
          <a:p>
            <a:pPr marL="514350" lvl="0" indent="-514350">
              <a:buFont typeface="+mj-lt"/>
              <a:buAutoNum type="arabicPeriod"/>
            </a:pPr>
            <a:r>
              <a:rPr lang="en-US" sz="2800" dirty="0" smtClean="0"/>
              <a:t>Poor accountability for tax revenue</a:t>
            </a:r>
          </a:p>
          <a:p>
            <a:pPr marL="514350" lvl="0" indent="-514350">
              <a:buFont typeface="+mj-lt"/>
              <a:buAutoNum type="arabicPeriod"/>
            </a:pPr>
            <a:r>
              <a:rPr lang="en-US" sz="2800" dirty="0" smtClean="0"/>
              <a:t>Use of aggressive and unorthodox methods of tax collection</a:t>
            </a:r>
          </a:p>
          <a:p>
            <a:pPr marL="514350" lvl="0" indent="-514350">
              <a:buFont typeface="+mj-lt"/>
              <a:buAutoNum type="arabicPeriod"/>
            </a:pPr>
            <a:r>
              <a:rPr lang="en-US" sz="2800" dirty="0" smtClean="0"/>
              <a:t>Failure by tax authorities to </a:t>
            </a:r>
            <a:r>
              <a:rPr lang="en-US" sz="2800" dirty="0" err="1" smtClean="0"/>
              <a:t>honour</a:t>
            </a:r>
            <a:r>
              <a:rPr lang="en-US" sz="2800" dirty="0" smtClean="0"/>
              <a:t> refund obligations to taxpayers</a:t>
            </a:r>
          </a:p>
          <a:p>
            <a:pPr marL="514350" lvl="0" indent="-514350">
              <a:buFont typeface="+mj-lt"/>
              <a:buAutoNum type="arabicPeriod"/>
            </a:pPr>
            <a:r>
              <a:rPr lang="en-US" sz="2800" dirty="0" smtClean="0"/>
              <a:t>The non-regular review of tax legislation which has led to obsolete laws that do not reflect</a:t>
            </a:r>
          </a:p>
          <a:p>
            <a:pPr marL="514350" lvl="0" indent="-514350">
              <a:buFont typeface="+mj-lt"/>
              <a:buAutoNum type="arabicPeriod"/>
            </a:pPr>
            <a:r>
              <a:rPr lang="en-US" sz="2800" dirty="0" smtClean="0"/>
              <a:t>Current economic realities</a:t>
            </a:r>
            <a:endParaRPr lang="en-US" sz="2800" dirty="0"/>
          </a:p>
        </p:txBody>
      </p:sp>
    </p:spTree>
    <p:extLst>
      <p:ext uri="{BB962C8B-B14F-4D97-AF65-F5344CB8AC3E}">
        <p14:creationId xmlns:p14="http://schemas.microsoft.com/office/powerpoint/2010/main" xmlns="" val="15025268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00629" y="1088448"/>
            <a:ext cx="8948058" cy="4524315"/>
          </a:xfrm>
          <a:prstGeom prst="rect">
            <a:avLst/>
          </a:prstGeom>
          <a:noFill/>
        </p:spPr>
        <p:txBody>
          <a:bodyPr wrap="square" rtlCol="0">
            <a:spAutoFit/>
          </a:bodyPr>
          <a:lstStyle/>
          <a:p>
            <a:pPr algn="just"/>
            <a:r>
              <a:rPr lang="en-US" sz="2400" dirty="0" smtClean="0"/>
              <a:t>Some of the key recommendations include to address the challenges include:</a:t>
            </a:r>
          </a:p>
          <a:p>
            <a:pPr marL="514350" lvl="0" indent="-514350" algn="just">
              <a:buFont typeface="+mj-lt"/>
              <a:buAutoNum type="arabicPeriod"/>
            </a:pPr>
            <a:r>
              <a:rPr lang="en-US" sz="2400" dirty="0" smtClean="0"/>
              <a:t>Ensuring that there is only one revenue agency per level of government</a:t>
            </a:r>
          </a:p>
          <a:p>
            <a:pPr marL="514350" lvl="0" indent="-514350" algn="just">
              <a:buFont typeface="+mj-lt"/>
              <a:buAutoNum type="arabicPeriod"/>
            </a:pPr>
            <a:r>
              <a:rPr lang="en-US" sz="2400" dirty="0" smtClean="0"/>
              <a:t>Establishment of a tax court as an independent body to adjudicate in tax matters</a:t>
            </a:r>
          </a:p>
          <a:p>
            <a:pPr marL="514350" lvl="0" indent="-514350" algn="just">
              <a:buFont typeface="+mj-lt"/>
              <a:buAutoNum type="arabicPeriod"/>
            </a:pPr>
            <a:r>
              <a:rPr lang="en-US" sz="2400" dirty="0" smtClean="0"/>
              <a:t>Lower tax rate and VAT compliance threshold for SMEs</a:t>
            </a:r>
          </a:p>
          <a:p>
            <a:pPr marL="514350" lvl="0" indent="-514350" algn="just">
              <a:buFont typeface="+mj-lt"/>
              <a:buAutoNum type="arabicPeriod"/>
            </a:pPr>
            <a:r>
              <a:rPr lang="en-US" sz="2400" dirty="0" smtClean="0"/>
              <a:t>Establishment of an Office of Tax Simplification for continuous improvement to tax legislation and administration and develop Key Performance Indices for Nigeria to attain a top 50 position on the global index of ease of paying taxes by 2020 and consistently improve on the ranking</a:t>
            </a:r>
            <a:endParaRPr lang="en-US" sz="2400" dirty="0"/>
          </a:p>
        </p:txBody>
      </p:sp>
    </p:spTree>
    <p:extLst>
      <p:ext uri="{BB962C8B-B14F-4D97-AF65-F5344CB8AC3E}">
        <p14:creationId xmlns:p14="http://schemas.microsoft.com/office/powerpoint/2010/main" xmlns="" val="15025268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17396" y="1101148"/>
            <a:ext cx="10717618" cy="1938992"/>
          </a:xfrm>
          <a:prstGeom prst="rect">
            <a:avLst/>
          </a:prstGeom>
          <a:noFill/>
        </p:spPr>
        <p:txBody>
          <a:bodyPr wrap="square" rtlCol="0">
            <a:spAutoFit/>
          </a:bodyPr>
          <a:lstStyle/>
          <a:p>
            <a:pPr lvl="0"/>
            <a:r>
              <a:rPr lang="en-US" sz="2400" dirty="0" smtClean="0"/>
              <a:t>5.		Administrative framework for amnesty and whistle blowing	as part of the 				strategies for curbing evasion and widening 	the tax net</a:t>
            </a:r>
          </a:p>
          <a:p>
            <a:pPr lvl="0"/>
            <a:endParaRPr lang="en-US" sz="2400" dirty="0" smtClean="0"/>
          </a:p>
          <a:p>
            <a:pPr lvl="0"/>
            <a:r>
              <a:rPr lang="en-US" sz="2400" dirty="0" smtClean="0"/>
              <a:t>6.		INEC to mandate political parties to articulate, prepare, 	provide and make 				public their tax agenda before and during election campaigns.</a:t>
            </a:r>
            <a:endParaRPr lang="en-US" sz="2400" dirty="0"/>
          </a:p>
        </p:txBody>
      </p:sp>
    </p:spTree>
    <p:extLst>
      <p:ext uri="{BB962C8B-B14F-4D97-AF65-F5344CB8AC3E}">
        <p14:creationId xmlns:p14="http://schemas.microsoft.com/office/powerpoint/2010/main" xmlns="" val="15025268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39695" y="2039697"/>
            <a:ext cx="8988605" cy="4154984"/>
          </a:xfrm>
          <a:prstGeom prst="rect">
            <a:avLst/>
          </a:prstGeom>
          <a:noFill/>
        </p:spPr>
        <p:txBody>
          <a:bodyPr wrap="square" rtlCol="0">
            <a:spAutoFit/>
          </a:bodyPr>
          <a:lstStyle/>
          <a:p>
            <a:pPr algn="just"/>
            <a:r>
              <a:rPr lang="en-US" sz="2400" dirty="0" smtClean="0"/>
              <a:t>As part of its commitment to driving the process of an enabling environment for businesses in Nigeria, the Federal Government kicked off another 60-day third phase of the National Action Plan on Ease of Doing Business from February 5</a:t>
            </a:r>
            <a:r>
              <a:rPr lang="en-US" sz="2400" baseline="30000" dirty="0" smtClean="0"/>
              <a:t>th</a:t>
            </a:r>
            <a:r>
              <a:rPr lang="en-US" sz="2400" dirty="0" smtClean="0"/>
              <a:t>, 2018. </a:t>
            </a:r>
          </a:p>
          <a:p>
            <a:pPr algn="just"/>
            <a:r>
              <a:rPr lang="en-US" sz="2400" dirty="0" smtClean="0"/>
              <a:t> </a:t>
            </a:r>
          </a:p>
          <a:p>
            <a:pPr algn="just"/>
            <a:r>
              <a:rPr lang="en-US" sz="2400" dirty="0" smtClean="0"/>
              <a:t>On Wednesday, January 31</a:t>
            </a:r>
            <a:r>
              <a:rPr lang="en-US" sz="2400" baseline="30000" dirty="0" smtClean="0"/>
              <a:t>st</a:t>
            </a:r>
            <a:r>
              <a:rPr lang="en-US" sz="2400" dirty="0" smtClean="0"/>
              <a:t>, 2018 the Vice-President Prof. </a:t>
            </a:r>
            <a:r>
              <a:rPr lang="en-US" sz="2400" dirty="0" err="1" smtClean="0"/>
              <a:t>Yemi</a:t>
            </a:r>
            <a:r>
              <a:rPr lang="en-US" sz="2400" dirty="0" smtClean="0"/>
              <a:t>  </a:t>
            </a:r>
            <a:r>
              <a:rPr lang="en-US" sz="2400" dirty="0" err="1" smtClean="0"/>
              <a:t>Osinbajo</a:t>
            </a:r>
            <a:r>
              <a:rPr lang="en-US" sz="2400" dirty="0" smtClean="0"/>
              <a:t>, Chaired the first Presidential Enabling Business Environment Council (PEBEC) for the year 2018. </a:t>
            </a:r>
          </a:p>
          <a:p>
            <a:pPr algn="just"/>
            <a:r>
              <a:rPr lang="en-US" sz="2400" dirty="0" smtClean="0"/>
              <a:t> </a:t>
            </a:r>
          </a:p>
          <a:p>
            <a:pPr algn="just"/>
            <a:r>
              <a:rPr lang="en-US" sz="2400" dirty="0" smtClean="0"/>
              <a:t> </a:t>
            </a:r>
          </a:p>
          <a:p>
            <a:pPr lvl="0" algn="just"/>
            <a:endParaRPr lang="en-US" sz="2400" dirty="0"/>
          </a:p>
        </p:txBody>
      </p:sp>
      <p:sp>
        <p:nvSpPr>
          <p:cNvPr id="3" name="TextBox 2"/>
          <p:cNvSpPr txBox="1"/>
          <p:nvPr/>
        </p:nvSpPr>
        <p:spPr>
          <a:xfrm>
            <a:off x="1621246" y="495300"/>
            <a:ext cx="8972343" cy="1231106"/>
          </a:xfrm>
          <a:prstGeom prst="rect">
            <a:avLst/>
          </a:prstGeom>
          <a:noFill/>
        </p:spPr>
        <p:txBody>
          <a:bodyPr wrap="square" rtlCol="0">
            <a:spAutoFit/>
          </a:bodyPr>
          <a:lstStyle/>
          <a:p>
            <a:r>
              <a:rPr lang="en-US" sz="2800" b="1" dirty="0" smtClean="0"/>
              <a:t>3.2		GOVERNMENT POLICY ON EASE OF DOING 			BUSINESS</a:t>
            </a:r>
            <a:endParaRPr lang="en-US" sz="2800" dirty="0" smtClean="0"/>
          </a:p>
          <a:p>
            <a:endParaRPr lang="en-US" dirty="0"/>
          </a:p>
        </p:txBody>
      </p:sp>
    </p:spTree>
    <p:extLst>
      <p:ext uri="{BB962C8B-B14F-4D97-AF65-F5344CB8AC3E}">
        <p14:creationId xmlns:p14="http://schemas.microsoft.com/office/powerpoint/2010/main" xmlns="" val="15025268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62396" y="848724"/>
            <a:ext cx="8634549" cy="5262979"/>
          </a:xfrm>
          <a:prstGeom prst="rect">
            <a:avLst/>
          </a:prstGeom>
          <a:noFill/>
        </p:spPr>
        <p:txBody>
          <a:bodyPr wrap="square" rtlCol="0">
            <a:spAutoFit/>
          </a:bodyPr>
          <a:lstStyle/>
          <a:p>
            <a:pPr algn="just"/>
            <a:r>
              <a:rPr lang="en-US" sz="2400" dirty="0" smtClean="0"/>
              <a:t>The 1</a:t>
            </a:r>
            <a:r>
              <a:rPr lang="en-US" sz="2400" baseline="30000" dirty="0" smtClean="0"/>
              <a:t>st</a:t>
            </a:r>
            <a:r>
              <a:rPr lang="en-US" sz="2400" dirty="0" smtClean="0"/>
              <a:t> and 2</a:t>
            </a:r>
            <a:r>
              <a:rPr lang="en-US" sz="2400" baseline="30000" dirty="0" smtClean="0"/>
              <a:t>nd</a:t>
            </a:r>
            <a:r>
              <a:rPr lang="en-US" sz="2400" dirty="0" smtClean="0"/>
              <a:t> National Action Plan on the Ease of Doing Business, coordinated by the Vice-President’s Office, which saw reforms on processes and permits in the government saw an improvement in Nigeria’s ranking in the World Bank’s 2018 Doing Business Index, as Nigeria moved 24 places from 168 to 142, which exceeded the target of the Ease of Doing Nigeria unit responsible for delivering the mandate of PEBEC.</a:t>
            </a:r>
          </a:p>
          <a:p>
            <a:pPr algn="just"/>
            <a:endParaRPr lang="en-US" sz="2400" dirty="0" smtClean="0"/>
          </a:p>
          <a:p>
            <a:pPr algn="just"/>
            <a:r>
              <a:rPr lang="en-US" sz="2400" dirty="0" smtClean="0"/>
              <a:t>The 1</a:t>
            </a:r>
            <a:r>
              <a:rPr lang="en-US" sz="2400" baseline="30000" dirty="0" smtClean="0"/>
              <a:t>st</a:t>
            </a:r>
            <a:r>
              <a:rPr lang="en-US" sz="2400" dirty="0" smtClean="0"/>
              <a:t> National Action Plan (February 21 to April 21, 2017) reformed the Corporate Affairs Commission processes reducing the number of days required to incorporate a business,  Simplified Visa-on-Arrival process, Immigration regulation 2017, amongst others. </a:t>
            </a:r>
          </a:p>
          <a:p>
            <a:pPr algn="just"/>
            <a:r>
              <a:rPr lang="en-US" sz="2400" dirty="0" smtClean="0"/>
              <a:t> </a:t>
            </a:r>
          </a:p>
          <a:p>
            <a:pPr algn="just"/>
            <a:endParaRPr lang="en-US" sz="2400" dirty="0"/>
          </a:p>
        </p:txBody>
      </p:sp>
    </p:spTree>
    <p:extLst>
      <p:ext uri="{BB962C8B-B14F-4D97-AF65-F5344CB8AC3E}">
        <p14:creationId xmlns:p14="http://schemas.microsoft.com/office/powerpoint/2010/main" xmlns="" val="150252685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69868" y="1215210"/>
            <a:ext cx="9313817" cy="4524315"/>
          </a:xfrm>
          <a:prstGeom prst="rect">
            <a:avLst/>
          </a:prstGeom>
          <a:noFill/>
        </p:spPr>
        <p:txBody>
          <a:bodyPr wrap="square" rtlCol="0">
            <a:spAutoFit/>
          </a:bodyPr>
          <a:lstStyle/>
          <a:p>
            <a:pPr algn="just"/>
            <a:r>
              <a:rPr lang="en-US" sz="2400" dirty="0" smtClean="0"/>
              <a:t>For the 2</a:t>
            </a:r>
            <a:r>
              <a:rPr lang="en-US" sz="2400" baseline="30000" dirty="0" smtClean="0"/>
              <a:t>nd</a:t>
            </a:r>
            <a:r>
              <a:rPr lang="en-US" sz="2400" dirty="0" smtClean="0"/>
              <a:t> National Action Plan (October 3 to December 1, 2017) the focus was deepening the reforms implemented across Ministries, Departments and Agencies which will drive productivity, boost industrialization that will create jobs and reduce poverty. </a:t>
            </a:r>
          </a:p>
          <a:p>
            <a:pPr algn="just"/>
            <a:endParaRPr lang="en-US" sz="2400" dirty="0" smtClean="0"/>
          </a:p>
          <a:p>
            <a:pPr algn="just"/>
            <a:r>
              <a:rPr lang="en-US" sz="2400" dirty="0" smtClean="0"/>
              <a:t>The Ease of Doing Business Office led by Dr </a:t>
            </a:r>
            <a:r>
              <a:rPr lang="en-US" sz="2400" dirty="0" err="1" smtClean="0"/>
              <a:t>Jumoke</a:t>
            </a:r>
            <a:r>
              <a:rPr lang="en-US" sz="2400" dirty="0" smtClean="0"/>
              <a:t> </a:t>
            </a:r>
            <a:r>
              <a:rPr lang="en-US" sz="2400" dirty="0" err="1" smtClean="0"/>
              <a:t>Oduwole</a:t>
            </a:r>
            <a:r>
              <a:rPr lang="en-US" sz="2400" dirty="0" smtClean="0"/>
              <a:t>(SSA to the Vice-President on Trade and Investments) has been working extensively in engaging public and private sector stakeholder in the country, on various reform steps required to provide a </a:t>
            </a:r>
            <a:r>
              <a:rPr lang="en-US" sz="2400" dirty="0" err="1" smtClean="0"/>
              <a:t>favourable</a:t>
            </a:r>
            <a:r>
              <a:rPr lang="en-US" sz="2400" dirty="0" smtClean="0"/>
              <a:t> business climate in the country. </a:t>
            </a:r>
          </a:p>
          <a:p>
            <a:pPr algn="just"/>
            <a:r>
              <a:rPr lang="en-US" sz="2400" dirty="0" smtClean="0"/>
              <a:t> </a:t>
            </a:r>
          </a:p>
          <a:p>
            <a:pPr algn="just"/>
            <a:endParaRPr lang="en-US" sz="2400" dirty="0" smtClean="0"/>
          </a:p>
        </p:txBody>
      </p:sp>
    </p:spTree>
    <p:extLst>
      <p:ext uri="{BB962C8B-B14F-4D97-AF65-F5344CB8AC3E}">
        <p14:creationId xmlns:p14="http://schemas.microsoft.com/office/powerpoint/2010/main" xmlns="" val="15025268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36123" y="1123407"/>
            <a:ext cx="8673737" cy="4524315"/>
          </a:xfrm>
          <a:prstGeom prst="rect">
            <a:avLst/>
          </a:prstGeom>
          <a:noFill/>
        </p:spPr>
        <p:txBody>
          <a:bodyPr wrap="square" rtlCol="0">
            <a:spAutoFit/>
          </a:bodyPr>
          <a:lstStyle/>
          <a:p>
            <a:pPr algn="just"/>
            <a:r>
              <a:rPr lang="en-US" sz="2400" dirty="0" smtClean="0"/>
              <a:t>Interestingly, the Ease of Doing Business has seen an effective collaboration between Presidency and the National Assembly through legislative bills and action plans.</a:t>
            </a:r>
          </a:p>
          <a:p>
            <a:pPr algn="just"/>
            <a:endParaRPr lang="en-US" sz="2400" dirty="0" smtClean="0"/>
          </a:p>
          <a:p>
            <a:pPr algn="just"/>
            <a:r>
              <a:rPr lang="en-US" sz="2400" dirty="0" smtClean="0"/>
              <a:t>It should be recalled that in May 2017, Vice-President, Prof </a:t>
            </a:r>
            <a:r>
              <a:rPr lang="en-US" sz="2400" dirty="0" err="1" smtClean="0"/>
              <a:t>Yemi</a:t>
            </a:r>
            <a:r>
              <a:rPr lang="en-US" sz="2400" dirty="0" smtClean="0"/>
              <a:t> </a:t>
            </a:r>
            <a:r>
              <a:rPr lang="en-US" sz="2400" dirty="0" err="1" smtClean="0"/>
              <a:t>Osinbajo</a:t>
            </a:r>
            <a:r>
              <a:rPr lang="en-US" sz="2400" dirty="0" smtClean="0"/>
              <a:t> signed an Executive Order on the Ease of Doing Business which mandates all Federal Government ministries, agencies and departments to henceforth publish a complete list of all requirements or conditions for obtaining products and services within their scope of their responsibility. This, it explained, will include permits, licenses, waivers, tax-related processes, filings and approvals.</a:t>
            </a:r>
          </a:p>
          <a:p>
            <a:pPr algn="just"/>
            <a:endParaRPr lang="en-US" sz="2400" dirty="0" smtClean="0"/>
          </a:p>
        </p:txBody>
      </p:sp>
    </p:spTree>
    <p:extLst>
      <p:ext uri="{BB962C8B-B14F-4D97-AF65-F5344CB8AC3E}">
        <p14:creationId xmlns:p14="http://schemas.microsoft.com/office/powerpoint/2010/main" xmlns="" val="150252685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71534" y="901338"/>
            <a:ext cx="8752115" cy="4524315"/>
          </a:xfrm>
          <a:prstGeom prst="rect">
            <a:avLst/>
          </a:prstGeom>
          <a:noFill/>
        </p:spPr>
        <p:txBody>
          <a:bodyPr wrap="square" rtlCol="0">
            <a:spAutoFit/>
          </a:bodyPr>
          <a:lstStyle/>
          <a:p>
            <a:pPr algn="just"/>
            <a:r>
              <a:rPr lang="en-US" sz="2400" dirty="0" smtClean="0"/>
              <a:t>According to the Executive Order "the list shall include all fees and timelines required for the processing of applications for the products and services; and be conspicuously pasted on the premises of the relevant MDA and published on its website within 21 days from the date of issuance of this order," the statement said. It further put the responsibility of verification of the list on the heads of the ministries and departments.</a:t>
            </a:r>
          </a:p>
          <a:p>
            <a:pPr algn="just"/>
            <a:r>
              <a:rPr lang="en-US" sz="2400" dirty="0" smtClean="0"/>
              <a:t> </a:t>
            </a:r>
          </a:p>
          <a:p>
            <a:pPr algn="just"/>
            <a:r>
              <a:rPr lang="en-US" sz="2400" dirty="0" smtClean="0"/>
              <a:t>The 3</a:t>
            </a:r>
            <a:r>
              <a:rPr lang="en-US" sz="2400" baseline="30000" dirty="0" smtClean="0"/>
              <a:t>rd</a:t>
            </a:r>
            <a:r>
              <a:rPr lang="en-US" sz="2400" dirty="0" smtClean="0"/>
              <a:t> National Action Plan is expected to leverage on the ongoing reforms and strengthen the Ease of Doing Business frameworks adopted across MDAs and even take them to the frontiers of the States in the nation.</a:t>
            </a:r>
            <a:endParaRPr lang="en-US" sz="2400" dirty="0"/>
          </a:p>
        </p:txBody>
      </p:sp>
    </p:spTree>
    <p:extLst>
      <p:ext uri="{BB962C8B-B14F-4D97-AF65-F5344CB8AC3E}">
        <p14:creationId xmlns:p14="http://schemas.microsoft.com/office/powerpoint/2010/main" xmlns="" val="15025268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1519707" y="669702"/>
            <a:ext cx="8597900" cy="1827213"/>
          </a:xfrm>
        </p:spPr>
        <p:txBody>
          <a:bodyPr>
            <a:normAutofit/>
          </a:bodyPr>
          <a:lstStyle/>
          <a:p>
            <a:r>
              <a:rPr lang="en-US" b="1" dirty="0">
                <a:latin typeface="Agency FB" panose="020B0503020202020204" pitchFamily="34" charset="0"/>
              </a:rPr>
              <a:t>TABLE OF CONTENT</a:t>
            </a:r>
            <a:r>
              <a:rPr lang="en-US" dirty="0">
                <a:latin typeface="Agency FB" panose="020B0503020202020204" pitchFamily="34" charset="0"/>
              </a:rPr>
              <a:t/>
            </a:r>
            <a:br>
              <a:rPr lang="en-US" dirty="0">
                <a:latin typeface="Agency FB" panose="020B0503020202020204" pitchFamily="34" charset="0"/>
              </a:rPr>
            </a:br>
            <a:endParaRPr lang="en-US" dirty="0">
              <a:latin typeface="Agency FB" panose="020B0503020202020204" pitchFamily="34" charset="0"/>
            </a:endParaRPr>
          </a:p>
        </p:txBody>
      </p:sp>
      <p:sp>
        <p:nvSpPr>
          <p:cNvPr id="5" name="Text Placeholder 4"/>
          <p:cNvSpPr>
            <a:spLocks noGrp="1"/>
          </p:cNvSpPr>
          <p:nvPr>
            <p:ph type="body" idx="4294967295"/>
          </p:nvPr>
        </p:nvSpPr>
        <p:spPr>
          <a:xfrm>
            <a:off x="1134102" y="3931634"/>
            <a:ext cx="9972675" cy="860425"/>
          </a:xfrm>
        </p:spPr>
        <p:txBody>
          <a:bodyPr>
            <a:noAutofit/>
          </a:bodyPr>
          <a:lstStyle/>
          <a:p>
            <a:pPr marL="0" lvl="0" indent="0">
              <a:buNone/>
            </a:pPr>
            <a:r>
              <a:rPr lang="en-US" sz="3000" dirty="0" smtClean="0">
                <a:solidFill>
                  <a:schemeClr val="tx2">
                    <a:lumMod val="90000"/>
                  </a:schemeClr>
                </a:solidFill>
              </a:rPr>
              <a:t>1.0 		Introduction</a:t>
            </a:r>
            <a:endParaRPr lang="en-US" sz="3000" dirty="0">
              <a:solidFill>
                <a:schemeClr val="tx2">
                  <a:lumMod val="90000"/>
                </a:schemeClr>
              </a:solidFill>
            </a:endParaRPr>
          </a:p>
          <a:p>
            <a:pPr marL="0" lvl="0" indent="0">
              <a:buNone/>
            </a:pPr>
            <a:r>
              <a:rPr lang="en-US" sz="3000" dirty="0" smtClean="0">
                <a:solidFill>
                  <a:schemeClr val="tx2">
                    <a:lumMod val="90000"/>
                  </a:schemeClr>
                </a:solidFill>
              </a:rPr>
              <a:t>2.0 		Theoretical framework</a:t>
            </a:r>
            <a:endParaRPr lang="en-US" sz="3000" dirty="0">
              <a:solidFill>
                <a:schemeClr val="tx2">
                  <a:lumMod val="90000"/>
                </a:schemeClr>
              </a:solidFill>
            </a:endParaRPr>
          </a:p>
          <a:p>
            <a:pPr marL="0" indent="0">
              <a:buNone/>
            </a:pPr>
            <a:r>
              <a:rPr lang="en-US" sz="3000" dirty="0">
                <a:solidFill>
                  <a:schemeClr val="tx2">
                    <a:lumMod val="90000"/>
                  </a:schemeClr>
                </a:solidFill>
              </a:rPr>
              <a:t> </a:t>
            </a:r>
            <a:r>
              <a:rPr lang="en-US" sz="3000" dirty="0" smtClean="0">
                <a:solidFill>
                  <a:schemeClr val="tx2">
                    <a:lumMod val="90000"/>
                  </a:schemeClr>
                </a:solidFill>
              </a:rPr>
              <a:t>  	2.1</a:t>
            </a:r>
            <a:r>
              <a:rPr lang="en-US" sz="3000" dirty="0">
                <a:solidFill>
                  <a:schemeClr val="tx2">
                    <a:lumMod val="90000"/>
                  </a:schemeClr>
                </a:solidFill>
              </a:rPr>
              <a:t>	Features of an effective Tax System Process</a:t>
            </a:r>
          </a:p>
          <a:p>
            <a:pPr marL="0" indent="0">
              <a:buNone/>
            </a:pPr>
            <a:r>
              <a:rPr lang="en-US" sz="3000" dirty="0" smtClean="0">
                <a:solidFill>
                  <a:schemeClr val="tx2">
                    <a:lumMod val="90000"/>
                  </a:schemeClr>
                </a:solidFill>
              </a:rPr>
              <a:t>3.0	</a:t>
            </a:r>
            <a:r>
              <a:rPr lang="en-US" sz="3000" dirty="0">
                <a:solidFill>
                  <a:schemeClr val="tx2">
                    <a:lumMod val="90000"/>
                  </a:schemeClr>
                </a:solidFill>
              </a:rPr>
              <a:t>	</a:t>
            </a:r>
            <a:r>
              <a:rPr lang="en-US" sz="3000" dirty="0" smtClean="0">
                <a:solidFill>
                  <a:schemeClr val="tx2">
                    <a:lumMod val="90000"/>
                  </a:schemeClr>
                </a:solidFill>
              </a:rPr>
              <a:t>Government </a:t>
            </a:r>
            <a:r>
              <a:rPr lang="en-US" sz="3000" dirty="0">
                <a:solidFill>
                  <a:schemeClr val="tx2">
                    <a:lumMod val="90000"/>
                  </a:schemeClr>
                </a:solidFill>
              </a:rPr>
              <a:t>Polices for sustainable </a:t>
            </a:r>
            <a:r>
              <a:rPr lang="en-US" sz="3000" dirty="0" smtClean="0">
                <a:solidFill>
                  <a:schemeClr val="tx2">
                    <a:lumMod val="90000"/>
                  </a:schemeClr>
                </a:solidFill>
              </a:rPr>
              <a:t>development </a:t>
            </a:r>
            <a:endParaRPr lang="en-US" sz="3000" dirty="0">
              <a:solidFill>
                <a:schemeClr val="tx2">
                  <a:lumMod val="90000"/>
                </a:schemeClr>
              </a:solidFill>
            </a:endParaRPr>
          </a:p>
          <a:p>
            <a:pPr marL="0" indent="0">
              <a:buNone/>
            </a:pPr>
            <a:r>
              <a:rPr lang="en-US" sz="3000" dirty="0" smtClean="0">
                <a:solidFill>
                  <a:schemeClr val="tx2">
                    <a:lumMod val="90000"/>
                  </a:schemeClr>
                </a:solidFill>
              </a:rPr>
              <a:t>   	3.1</a:t>
            </a:r>
            <a:r>
              <a:rPr lang="en-US" sz="3000" dirty="0">
                <a:solidFill>
                  <a:schemeClr val="tx2">
                    <a:lumMod val="90000"/>
                  </a:schemeClr>
                </a:solidFill>
              </a:rPr>
              <a:t>	National Tax Policy</a:t>
            </a:r>
          </a:p>
          <a:p>
            <a:pPr marL="0" indent="0">
              <a:buNone/>
            </a:pPr>
            <a:r>
              <a:rPr lang="en-US" sz="3000" dirty="0" smtClean="0">
                <a:solidFill>
                  <a:schemeClr val="tx2">
                    <a:lumMod val="90000"/>
                  </a:schemeClr>
                </a:solidFill>
              </a:rPr>
              <a:t>   	3.2</a:t>
            </a:r>
            <a:r>
              <a:rPr lang="en-US" sz="3000" dirty="0">
                <a:solidFill>
                  <a:schemeClr val="tx2">
                    <a:lumMod val="90000"/>
                  </a:schemeClr>
                </a:solidFill>
              </a:rPr>
              <a:t>.	Government Policy on </a:t>
            </a:r>
            <a:r>
              <a:rPr lang="en-US" sz="3000" dirty="0" smtClean="0">
                <a:solidFill>
                  <a:schemeClr val="tx2">
                    <a:lumMod val="90000"/>
                  </a:schemeClr>
                </a:solidFill>
              </a:rPr>
              <a:t>ease </a:t>
            </a:r>
            <a:r>
              <a:rPr lang="en-US" sz="3000" dirty="0">
                <a:solidFill>
                  <a:schemeClr val="tx2">
                    <a:lumMod val="90000"/>
                  </a:schemeClr>
                </a:solidFill>
              </a:rPr>
              <a:t>of   doing business</a:t>
            </a:r>
          </a:p>
          <a:p>
            <a:pPr marL="0" indent="0">
              <a:buNone/>
            </a:pPr>
            <a:r>
              <a:rPr lang="en-US" sz="3000" dirty="0" smtClean="0">
                <a:solidFill>
                  <a:schemeClr val="tx2">
                    <a:lumMod val="90000"/>
                  </a:schemeClr>
                </a:solidFill>
              </a:rPr>
              <a:t>	3.3</a:t>
            </a:r>
            <a:r>
              <a:rPr lang="en-US" sz="3000" dirty="0">
                <a:solidFill>
                  <a:schemeClr val="tx2">
                    <a:lumMod val="90000"/>
                  </a:schemeClr>
                </a:solidFill>
              </a:rPr>
              <a:t>	Government Tax Policy framework for </a:t>
            </a:r>
            <a:r>
              <a:rPr lang="en-US" sz="3000" dirty="0" smtClean="0">
                <a:solidFill>
                  <a:schemeClr val="tx2">
                    <a:lumMod val="90000"/>
                  </a:schemeClr>
                </a:solidFill>
              </a:rPr>
              <a:t>investment </a:t>
            </a:r>
            <a:endParaRPr lang="en-US" sz="3000" dirty="0">
              <a:solidFill>
                <a:schemeClr val="tx2">
                  <a:lumMod val="90000"/>
                </a:schemeClr>
              </a:solidFill>
            </a:endParaRPr>
          </a:p>
          <a:p>
            <a:pPr algn="ctr"/>
            <a:endParaRPr lang="en-US" sz="3200" dirty="0">
              <a:solidFill>
                <a:schemeClr val="tx2">
                  <a:lumMod val="90000"/>
                </a:schemeClr>
              </a:solidFill>
            </a:endParaRPr>
          </a:p>
        </p:txBody>
      </p:sp>
    </p:spTree>
    <p:extLst>
      <p:ext uri="{BB962C8B-B14F-4D97-AF65-F5344CB8AC3E}">
        <p14:creationId xmlns:p14="http://schemas.microsoft.com/office/powerpoint/2010/main" xmlns="" val="160498285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02229" y="1542957"/>
            <a:ext cx="8503920" cy="3785652"/>
          </a:xfrm>
          <a:prstGeom prst="rect">
            <a:avLst/>
          </a:prstGeom>
          <a:noFill/>
        </p:spPr>
        <p:txBody>
          <a:bodyPr wrap="square" rtlCol="0">
            <a:spAutoFit/>
          </a:bodyPr>
          <a:lstStyle/>
          <a:p>
            <a:pPr algn="just"/>
            <a:r>
              <a:rPr lang="en-US" sz="2000" dirty="0" smtClean="0"/>
              <a:t>Government has a lot of tax policy framework for investment in Nigerian. This is to encourage both foreign and local investors. It is also aimed at increasing domestic production and </a:t>
            </a:r>
            <a:r>
              <a:rPr lang="en-US" sz="2000" dirty="0" smtClean="0"/>
              <a:t>enthrone protectionism.</a:t>
            </a:r>
            <a:endParaRPr lang="en-US" sz="2000" dirty="0" smtClean="0"/>
          </a:p>
          <a:p>
            <a:pPr algn="just"/>
            <a:r>
              <a:rPr lang="en-US" sz="2000" dirty="0" smtClean="0"/>
              <a:t>The government tax policy </a:t>
            </a:r>
            <a:r>
              <a:rPr lang="en-US" sz="2000" dirty="0" smtClean="0"/>
              <a:t>framework for investment </a:t>
            </a:r>
            <a:r>
              <a:rPr lang="en-US" sz="2000" dirty="0" smtClean="0"/>
              <a:t>include:-</a:t>
            </a:r>
          </a:p>
          <a:p>
            <a:pPr marL="857250" lvl="1" indent="-400050" algn="just">
              <a:buFont typeface="+mj-lt"/>
              <a:buAutoNum type="romanUcPeriod"/>
            </a:pPr>
            <a:r>
              <a:rPr lang="en-US" sz="2000" dirty="0" smtClean="0"/>
              <a:t>Pioneer statues granted to companies</a:t>
            </a:r>
          </a:p>
          <a:p>
            <a:pPr marL="857250" lvl="1" indent="-400050" algn="just">
              <a:buFont typeface="+mj-lt"/>
              <a:buAutoNum type="romanUcPeriod"/>
            </a:pPr>
            <a:r>
              <a:rPr lang="en-US" sz="2000" dirty="0" smtClean="0"/>
              <a:t>Investment tax allowance granted to companies</a:t>
            </a:r>
          </a:p>
          <a:p>
            <a:pPr marL="857250" lvl="1" indent="-400050" algn="just">
              <a:buFont typeface="+mj-lt"/>
              <a:buAutoNum type="romanUcPeriod"/>
            </a:pPr>
            <a:r>
              <a:rPr lang="en-US" sz="2000" dirty="0" smtClean="0"/>
              <a:t>Tax relief for research &amp; development</a:t>
            </a:r>
          </a:p>
          <a:p>
            <a:pPr marL="857250" lvl="1" indent="-400050" algn="just">
              <a:buFont typeface="+mj-lt"/>
              <a:buAutoNum type="romanUcPeriod"/>
            </a:pPr>
            <a:r>
              <a:rPr lang="en-US" sz="2000" dirty="0" smtClean="0"/>
              <a:t>Local raw materials utilization</a:t>
            </a:r>
          </a:p>
          <a:p>
            <a:pPr marL="857250" lvl="1" indent="-400050" algn="just">
              <a:buFont typeface="+mj-lt"/>
              <a:buAutoNum type="romanUcPeriod"/>
            </a:pPr>
            <a:r>
              <a:rPr lang="en-US" sz="2000" dirty="0" smtClean="0"/>
              <a:t>Infrastructural investment allowance granted to companies</a:t>
            </a:r>
          </a:p>
          <a:p>
            <a:pPr marL="857250" lvl="1" indent="-400050" algn="just">
              <a:buFont typeface="+mj-lt"/>
              <a:buAutoNum type="romanUcPeriod"/>
            </a:pPr>
            <a:r>
              <a:rPr lang="en-US" sz="2000" dirty="0" smtClean="0"/>
              <a:t>20% company tax rate granted to companies with below one million turnover</a:t>
            </a:r>
          </a:p>
          <a:p>
            <a:pPr marL="914400" indent="-400050" algn="just">
              <a:buFont typeface="+mj-lt"/>
              <a:buAutoNum type="romanUcPeriod"/>
            </a:pPr>
            <a:r>
              <a:rPr lang="en-US" sz="2000" dirty="0" smtClean="0"/>
              <a:t>Other numerous tax polices investment incentives</a:t>
            </a:r>
            <a:endParaRPr lang="en-US" sz="2000" dirty="0"/>
          </a:p>
        </p:txBody>
      </p:sp>
      <p:sp>
        <p:nvSpPr>
          <p:cNvPr id="3" name="TextBox 2"/>
          <p:cNvSpPr txBox="1"/>
          <p:nvPr/>
        </p:nvSpPr>
        <p:spPr>
          <a:xfrm>
            <a:off x="1276169" y="506140"/>
            <a:ext cx="10538230" cy="1231106"/>
          </a:xfrm>
          <a:prstGeom prst="rect">
            <a:avLst/>
          </a:prstGeom>
          <a:noFill/>
        </p:spPr>
        <p:txBody>
          <a:bodyPr wrap="square" rtlCol="0">
            <a:spAutoFit/>
          </a:bodyPr>
          <a:lstStyle/>
          <a:p>
            <a:r>
              <a:rPr lang="en-US" sz="2800" b="1" dirty="0" smtClean="0"/>
              <a:t>3.3		GOVERNMENT TAX POLICES FRAMEWORKS FOR 				INVESTMENT</a:t>
            </a:r>
            <a:endParaRPr lang="en-US" sz="2800" dirty="0" smtClean="0"/>
          </a:p>
          <a:p>
            <a:endParaRPr lang="en-US" dirty="0"/>
          </a:p>
        </p:txBody>
      </p:sp>
    </p:spTree>
    <p:extLst>
      <p:ext uri="{BB962C8B-B14F-4D97-AF65-F5344CB8AC3E}">
        <p14:creationId xmlns:p14="http://schemas.microsoft.com/office/powerpoint/2010/main" xmlns="" val="150252685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301569" y="466902"/>
            <a:ext cx="10191931" cy="1107996"/>
          </a:xfrm>
          <a:prstGeom prst="rect">
            <a:avLst/>
          </a:prstGeom>
          <a:noFill/>
        </p:spPr>
        <p:txBody>
          <a:bodyPr wrap="square" rtlCol="0">
            <a:spAutoFit/>
          </a:bodyPr>
          <a:lstStyle/>
          <a:p>
            <a:pPr lvl="0"/>
            <a:r>
              <a:rPr lang="en-US" sz="2400" b="1" dirty="0" smtClean="0"/>
              <a:t>4.0    STRATEGIES FOR EFFECTIVE TAX PROCESS</a:t>
            </a:r>
            <a:endParaRPr lang="en-US" sz="2400" dirty="0" smtClean="0"/>
          </a:p>
          <a:p>
            <a:r>
              <a:rPr lang="en-US" sz="2400" b="1" dirty="0" smtClean="0"/>
              <a:t>4.1  </a:t>
            </a:r>
            <a:r>
              <a:rPr lang="en-US" sz="2400" b="1" dirty="0"/>
              <a:t> </a:t>
            </a:r>
            <a:r>
              <a:rPr lang="en-US" sz="2400" b="1" dirty="0" smtClean="0"/>
              <a:t> SIMPLIFICATION OF TAX SYSTEMS AND </a:t>
            </a:r>
            <a:r>
              <a:rPr lang="en-US" sz="2400" b="1" dirty="0" smtClean="0"/>
              <a:t>PROCESSES </a:t>
            </a:r>
            <a:endParaRPr lang="en-US" sz="2400" dirty="0" smtClean="0"/>
          </a:p>
          <a:p>
            <a:endParaRPr lang="en-US" sz="1600" dirty="0"/>
          </a:p>
        </p:txBody>
      </p:sp>
      <p:sp>
        <p:nvSpPr>
          <p:cNvPr id="4" name="TextBox 3"/>
          <p:cNvSpPr txBox="1"/>
          <p:nvPr/>
        </p:nvSpPr>
        <p:spPr>
          <a:xfrm>
            <a:off x="1707605" y="1672608"/>
            <a:ext cx="8098971" cy="4893647"/>
          </a:xfrm>
          <a:prstGeom prst="rect">
            <a:avLst/>
          </a:prstGeom>
          <a:noFill/>
        </p:spPr>
        <p:txBody>
          <a:bodyPr wrap="square" rtlCol="0">
            <a:spAutoFit/>
          </a:bodyPr>
          <a:lstStyle/>
          <a:p>
            <a:pPr algn="just"/>
            <a:r>
              <a:rPr lang="en-US" sz="2400" dirty="0" smtClean="0"/>
              <a:t>This involved the following:</a:t>
            </a:r>
          </a:p>
          <a:p>
            <a:pPr marL="400050" lvl="0" indent="-400050" algn="just">
              <a:buFont typeface="+mj-lt"/>
              <a:buAutoNum type="romanUcPeriod"/>
            </a:pPr>
            <a:r>
              <a:rPr lang="en-US" sz="2400" dirty="0" smtClean="0"/>
              <a:t>Having tax policy that tends to reduce burden of taxation on tax payers</a:t>
            </a:r>
          </a:p>
          <a:p>
            <a:pPr marL="400050" lvl="0" indent="-400050" algn="just">
              <a:buFont typeface="+mj-lt"/>
              <a:buAutoNum type="romanUcPeriod"/>
            </a:pPr>
            <a:r>
              <a:rPr lang="en-US" sz="2400" dirty="0" smtClean="0"/>
              <a:t>Having a fair system that makes taxes easy to identify and compute by tax payers </a:t>
            </a:r>
          </a:p>
          <a:p>
            <a:pPr marL="400050" lvl="0" indent="-400050" algn="just">
              <a:buFont typeface="+mj-lt"/>
              <a:buAutoNum type="romanUcPeriod"/>
            </a:pPr>
            <a:r>
              <a:rPr lang="en-US" sz="2400" dirty="0" smtClean="0"/>
              <a:t>Having a tax system that makes cost of collection easier and less costly to administer</a:t>
            </a:r>
          </a:p>
          <a:p>
            <a:pPr marL="400050" lvl="0" indent="-400050" algn="just">
              <a:buFont typeface="+mj-lt"/>
              <a:buAutoNum type="romanUcPeriod"/>
            </a:pPr>
            <a:r>
              <a:rPr lang="en-US" sz="2400" dirty="0" smtClean="0"/>
              <a:t>Having a tax system that makes administration of tax (tax assessment, tax audit and tax clearance certificate process easier and faster)</a:t>
            </a:r>
          </a:p>
          <a:p>
            <a:pPr marL="400050" lvl="0" indent="-400050" algn="just">
              <a:buFont typeface="+mj-lt"/>
              <a:buAutoNum type="romanUcPeriod"/>
            </a:pPr>
            <a:r>
              <a:rPr lang="en-US" sz="2400" dirty="0" smtClean="0"/>
              <a:t>Having a tax system that promote voluntary tax compliance and elimination of tax avoidance   </a:t>
            </a:r>
          </a:p>
          <a:p>
            <a:pPr algn="just"/>
            <a:endParaRPr lang="en-US" sz="2400" dirty="0"/>
          </a:p>
        </p:txBody>
      </p:sp>
    </p:spTree>
    <p:extLst>
      <p:ext uri="{BB962C8B-B14F-4D97-AF65-F5344CB8AC3E}">
        <p14:creationId xmlns:p14="http://schemas.microsoft.com/office/powerpoint/2010/main" xmlns="" val="150252685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247021" y="574030"/>
            <a:ext cx="9470571" cy="523220"/>
          </a:xfrm>
          <a:prstGeom prst="rect">
            <a:avLst/>
          </a:prstGeom>
          <a:noFill/>
        </p:spPr>
        <p:txBody>
          <a:bodyPr wrap="square" rtlCol="0">
            <a:spAutoFit/>
          </a:bodyPr>
          <a:lstStyle/>
          <a:p>
            <a:r>
              <a:rPr lang="en-US" sz="2800" b="1" dirty="0" smtClean="0"/>
              <a:t>4.2		DIGITALIZATION AND TAXATION</a:t>
            </a:r>
            <a:endParaRPr lang="en-US" sz="2800" dirty="0"/>
          </a:p>
        </p:txBody>
      </p:sp>
      <p:sp>
        <p:nvSpPr>
          <p:cNvPr id="4" name="TextBox 3"/>
          <p:cNvSpPr txBox="1"/>
          <p:nvPr/>
        </p:nvSpPr>
        <p:spPr>
          <a:xfrm>
            <a:off x="1404620" y="1188720"/>
            <a:ext cx="9123680" cy="5847755"/>
          </a:xfrm>
          <a:prstGeom prst="rect">
            <a:avLst/>
          </a:prstGeom>
          <a:noFill/>
        </p:spPr>
        <p:txBody>
          <a:bodyPr wrap="square" rtlCol="0">
            <a:spAutoFit/>
          </a:bodyPr>
          <a:lstStyle/>
          <a:p>
            <a:pPr algn="just"/>
            <a:r>
              <a:rPr lang="en-US" sz="2400" dirty="0" smtClean="0"/>
              <a:t>The intersection of tax policy and tax administration with the digitalization of the economy can be characterized as a series of small innovations being patched onto an institutional framework that is not sufficiently updated to take advantage of the opportunities or counter the risks presented.</a:t>
            </a:r>
          </a:p>
          <a:p>
            <a:pPr algn="just"/>
            <a:endParaRPr lang="en-US" sz="2400" dirty="0" smtClean="0"/>
          </a:p>
          <a:p>
            <a:pPr algn="just"/>
            <a:r>
              <a:rPr lang="en-US" sz="2400" dirty="0" smtClean="0"/>
              <a:t>Automated information systems can improve compliance, widen the tax base, and enable revenue authorities to more quickly and easily identify and mitigate risks related to tax avoidance and evasion, staff, technology and processes. Other possible benefits include improving government service delivery and leveling the playing field for taxpayers.</a:t>
            </a:r>
          </a:p>
          <a:p>
            <a:pPr algn="just"/>
            <a:endParaRPr lang="en-US" sz="1400" dirty="0" smtClean="0"/>
          </a:p>
          <a:p>
            <a:pPr algn="just"/>
            <a:r>
              <a:rPr lang="en-US" sz="2400" dirty="0" smtClean="0"/>
              <a:t>They </a:t>
            </a:r>
            <a:r>
              <a:rPr lang="en-US" sz="2400" dirty="0"/>
              <a:t>can also make enforcement more effective by enabling revenue authorities to share information across borders.</a:t>
            </a:r>
          </a:p>
          <a:p>
            <a:pPr algn="just"/>
            <a:r>
              <a:rPr lang="en-US" sz="2400" dirty="0" smtClean="0"/>
              <a:t> </a:t>
            </a:r>
          </a:p>
          <a:p>
            <a:pPr algn="just"/>
            <a:endParaRPr lang="en-US" sz="2400" dirty="0"/>
          </a:p>
        </p:txBody>
      </p:sp>
    </p:spTree>
    <p:extLst>
      <p:ext uri="{BB962C8B-B14F-4D97-AF65-F5344CB8AC3E}">
        <p14:creationId xmlns:p14="http://schemas.microsoft.com/office/powerpoint/2010/main" xmlns="" val="150252685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775460" y="934250"/>
            <a:ext cx="9000308" cy="523220"/>
          </a:xfrm>
          <a:prstGeom prst="rect">
            <a:avLst/>
          </a:prstGeom>
          <a:noFill/>
        </p:spPr>
        <p:txBody>
          <a:bodyPr wrap="square" rtlCol="0">
            <a:spAutoFit/>
          </a:bodyPr>
          <a:lstStyle/>
          <a:p>
            <a:r>
              <a:rPr lang="en-US" sz="2800" b="1" dirty="0" smtClean="0"/>
              <a:t>4.3	   TAX DISPUTE RESOLUTION</a:t>
            </a:r>
            <a:endParaRPr lang="en-US" sz="2800" dirty="0"/>
          </a:p>
        </p:txBody>
      </p:sp>
      <p:sp>
        <p:nvSpPr>
          <p:cNvPr id="5" name="TextBox 4"/>
          <p:cNvSpPr txBox="1"/>
          <p:nvPr/>
        </p:nvSpPr>
        <p:spPr>
          <a:xfrm>
            <a:off x="1993899" y="1399701"/>
            <a:ext cx="7899401" cy="4893647"/>
          </a:xfrm>
          <a:prstGeom prst="rect">
            <a:avLst/>
          </a:prstGeom>
          <a:noFill/>
        </p:spPr>
        <p:txBody>
          <a:bodyPr wrap="square" rtlCol="0">
            <a:spAutoFit/>
          </a:bodyPr>
          <a:lstStyle/>
          <a:p>
            <a:pPr algn="just"/>
            <a:r>
              <a:rPr lang="en-US" sz="2400" dirty="0" smtClean="0"/>
              <a:t>A quick tax dispute resolution is very key to effective tax system and tax process. A protracted tax dispute resolution promotes lawlessness both on the part of tax payers and tax administrators.</a:t>
            </a:r>
          </a:p>
          <a:p>
            <a:pPr algn="just"/>
            <a:r>
              <a:rPr lang="en-US" sz="2400" dirty="0" smtClean="0"/>
              <a:t>A process where tax cases linger in </a:t>
            </a:r>
            <a:r>
              <a:rPr lang="en-US" sz="2400" dirty="0" smtClean="0"/>
              <a:t>courts </a:t>
            </a:r>
            <a:r>
              <a:rPr lang="en-US" sz="2400" dirty="0" smtClean="0"/>
              <a:t>for years. Tax dispute resolution in Nigeria start from Tax Appeal Tribunal to High Court, </a:t>
            </a:r>
            <a:r>
              <a:rPr lang="en-US" sz="2400" dirty="0" smtClean="0"/>
              <a:t>Court of </a:t>
            </a:r>
            <a:r>
              <a:rPr lang="en-US" sz="2400" dirty="0" smtClean="0"/>
              <a:t>Appeal and to Supreme Court. It is a protracted process and it negates effective tax process and system.  In 2018 Tax Appeal tribunal had 209 case still pending which is not good for tax dispute resolution. Also as at 2016, about $5billion was trapped at tax appeal tribunal due to government delay in reconstituting the panel of tax appeal tribunal. </a:t>
            </a:r>
            <a:endParaRPr lang="en-US" sz="2400" dirty="0"/>
          </a:p>
        </p:txBody>
      </p:sp>
    </p:spTree>
    <p:extLst>
      <p:ext uri="{BB962C8B-B14F-4D97-AF65-F5344CB8AC3E}">
        <p14:creationId xmlns:p14="http://schemas.microsoft.com/office/powerpoint/2010/main" xmlns="" val="150252685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582825" y="1700348"/>
            <a:ext cx="8551776" cy="3108543"/>
          </a:xfrm>
          <a:prstGeom prst="rect">
            <a:avLst/>
          </a:prstGeom>
          <a:noFill/>
        </p:spPr>
        <p:txBody>
          <a:bodyPr wrap="square" rtlCol="0">
            <a:spAutoFit/>
          </a:bodyPr>
          <a:lstStyle/>
          <a:p>
            <a:pPr algn="just"/>
            <a:r>
              <a:rPr lang="en-US" sz="2800" dirty="0" smtClean="0"/>
              <a:t>Periodic review of our laws that are obsolete is necessary. </a:t>
            </a:r>
            <a:r>
              <a:rPr lang="en-US" sz="2800" dirty="0"/>
              <a:t>S</a:t>
            </a:r>
            <a:r>
              <a:rPr lang="en-US" sz="2800" dirty="0" smtClean="0"/>
              <a:t>o many sections of our tax laws are no longer in tune of times.</a:t>
            </a:r>
          </a:p>
          <a:p>
            <a:pPr algn="just"/>
            <a:r>
              <a:rPr lang="en-US" sz="2800" dirty="0" smtClean="0"/>
              <a:t>Tax laws are necessary for periodic review especially in an unstable and inflationary economy.</a:t>
            </a:r>
          </a:p>
          <a:p>
            <a:pPr algn="just"/>
            <a:r>
              <a:rPr lang="en-US" sz="2800" dirty="0" smtClean="0"/>
              <a:t>The review will also help for redistribution of wealth where the rich pay more and the poor pays less.</a:t>
            </a:r>
            <a:endParaRPr lang="en-US" sz="2800" dirty="0"/>
          </a:p>
        </p:txBody>
      </p:sp>
      <p:sp>
        <p:nvSpPr>
          <p:cNvPr id="4" name="TextBox 3"/>
          <p:cNvSpPr txBox="1"/>
          <p:nvPr/>
        </p:nvSpPr>
        <p:spPr>
          <a:xfrm>
            <a:off x="1266954" y="689792"/>
            <a:ext cx="9528046" cy="954107"/>
          </a:xfrm>
          <a:prstGeom prst="rect">
            <a:avLst/>
          </a:prstGeom>
          <a:noFill/>
        </p:spPr>
        <p:txBody>
          <a:bodyPr wrap="square" rtlCol="0">
            <a:spAutoFit/>
          </a:bodyPr>
          <a:lstStyle/>
          <a:p>
            <a:r>
              <a:rPr lang="en-US" sz="2800" b="1" dirty="0" smtClean="0"/>
              <a:t>4.4	   </a:t>
            </a:r>
            <a:r>
              <a:rPr lang="en-US" sz="2800" b="1" dirty="0" smtClean="0"/>
              <a:t>PERIODIC </a:t>
            </a:r>
            <a:r>
              <a:rPr lang="en-US" sz="2800" b="1" dirty="0" smtClean="0"/>
              <a:t>REVIEW AND AMENDMENT OF TAX </a:t>
            </a:r>
            <a:r>
              <a:rPr lang="en-US" sz="2800" b="1" dirty="0" smtClean="0"/>
              <a:t>   LAWS</a:t>
            </a:r>
            <a:endParaRPr lang="en-US" sz="2800" dirty="0"/>
          </a:p>
        </p:txBody>
      </p:sp>
    </p:spTree>
    <p:extLst>
      <p:ext uri="{BB962C8B-B14F-4D97-AF65-F5344CB8AC3E}">
        <p14:creationId xmlns:p14="http://schemas.microsoft.com/office/powerpoint/2010/main" xmlns="" val="150252685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838959" y="1336040"/>
            <a:ext cx="9470571" cy="523220"/>
          </a:xfrm>
          <a:prstGeom prst="rect">
            <a:avLst/>
          </a:prstGeom>
          <a:noFill/>
        </p:spPr>
        <p:txBody>
          <a:bodyPr wrap="square" rtlCol="0">
            <a:spAutoFit/>
          </a:bodyPr>
          <a:lstStyle/>
          <a:p>
            <a:r>
              <a:rPr lang="en-US" sz="2800" b="1" dirty="0" smtClean="0"/>
              <a:t>5.1	   CONCLUSION</a:t>
            </a:r>
            <a:endParaRPr lang="en-US" sz="2800" dirty="0"/>
          </a:p>
        </p:txBody>
      </p:sp>
      <p:sp>
        <p:nvSpPr>
          <p:cNvPr id="4" name="TextBox 3"/>
          <p:cNvSpPr txBox="1"/>
          <p:nvPr/>
        </p:nvSpPr>
        <p:spPr>
          <a:xfrm>
            <a:off x="1746431" y="638992"/>
            <a:ext cx="9522823" cy="523220"/>
          </a:xfrm>
          <a:prstGeom prst="rect">
            <a:avLst/>
          </a:prstGeom>
          <a:noFill/>
        </p:spPr>
        <p:txBody>
          <a:bodyPr wrap="square" rtlCol="0">
            <a:spAutoFit/>
          </a:bodyPr>
          <a:lstStyle/>
          <a:p>
            <a:r>
              <a:rPr lang="en-US" sz="2800" b="1" dirty="0" smtClean="0"/>
              <a:t>5.0	    CONCLUSION AND </a:t>
            </a:r>
            <a:r>
              <a:rPr lang="en-US" sz="2800" b="1" dirty="0" smtClean="0"/>
              <a:t>RECOMMENDATIONS</a:t>
            </a:r>
            <a:endParaRPr lang="en-US" sz="2800" dirty="0"/>
          </a:p>
        </p:txBody>
      </p:sp>
      <p:sp>
        <p:nvSpPr>
          <p:cNvPr id="5" name="TextBox 4"/>
          <p:cNvSpPr txBox="1"/>
          <p:nvPr/>
        </p:nvSpPr>
        <p:spPr>
          <a:xfrm>
            <a:off x="1984467" y="1810008"/>
            <a:ext cx="8823234" cy="5262979"/>
          </a:xfrm>
          <a:prstGeom prst="rect">
            <a:avLst/>
          </a:prstGeom>
          <a:noFill/>
        </p:spPr>
        <p:txBody>
          <a:bodyPr wrap="square" rtlCol="0">
            <a:spAutoFit/>
          </a:bodyPr>
          <a:lstStyle/>
          <a:p>
            <a:r>
              <a:rPr lang="en-US" sz="2800" dirty="0" smtClean="0"/>
              <a:t>Creating effective tax process has become imperative as it tends to implement government policies for sustainable development.</a:t>
            </a:r>
          </a:p>
          <a:p>
            <a:r>
              <a:rPr lang="en-US" sz="2800" dirty="0" smtClean="0"/>
              <a:t>One of the major reasons why government policies fail is lack of effective implementation of government policies.</a:t>
            </a:r>
          </a:p>
          <a:p>
            <a:endParaRPr lang="en-US" sz="2800" dirty="0" smtClean="0"/>
          </a:p>
          <a:p>
            <a:r>
              <a:rPr lang="en-US" sz="2800" dirty="0" smtClean="0"/>
              <a:t>An effective process need to be in place so as to realize the objectives of National Tax policy as well as to facilitate government policy on investment promotion and industrialization. </a:t>
            </a:r>
          </a:p>
          <a:p>
            <a:endParaRPr lang="en-US" sz="2800" dirty="0" smtClean="0"/>
          </a:p>
          <a:p>
            <a:endParaRPr lang="en-US" sz="2800" dirty="0"/>
          </a:p>
        </p:txBody>
      </p:sp>
    </p:spTree>
    <p:extLst>
      <p:ext uri="{BB962C8B-B14F-4D97-AF65-F5344CB8AC3E}">
        <p14:creationId xmlns:p14="http://schemas.microsoft.com/office/powerpoint/2010/main" xmlns="" val="150252685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206499" y="1216386"/>
            <a:ext cx="8851901" cy="4893647"/>
          </a:xfrm>
          <a:prstGeom prst="rect">
            <a:avLst/>
          </a:prstGeom>
          <a:noFill/>
        </p:spPr>
        <p:txBody>
          <a:bodyPr wrap="square" rtlCol="0">
            <a:spAutoFit/>
          </a:bodyPr>
          <a:lstStyle/>
          <a:p>
            <a:pPr marL="457200" indent="-457200" algn="just">
              <a:buAutoNum type="arabicPeriod"/>
            </a:pPr>
            <a:r>
              <a:rPr lang="en-US" sz="2400" dirty="0" smtClean="0"/>
              <a:t>Nigerian government should develop and implement tax policy on social benefits where tax payers will have free medical care, free primary to secondary education for their children. This will increase voluntary tax compliance.</a:t>
            </a:r>
          </a:p>
          <a:p>
            <a:pPr algn="just"/>
            <a:endParaRPr lang="en-US" sz="2400" dirty="0" smtClean="0"/>
          </a:p>
          <a:p>
            <a:pPr algn="just"/>
            <a:r>
              <a:rPr lang="en-US" sz="2400" dirty="0" smtClean="0"/>
              <a:t>2. There is a need for more investment into tax digitalization. More investment into tax technology will give room for more effective tax process and increase revenue generation.</a:t>
            </a:r>
          </a:p>
          <a:p>
            <a:pPr algn="just"/>
            <a:endParaRPr lang="en-US" sz="2400" dirty="0" smtClean="0"/>
          </a:p>
          <a:p>
            <a:pPr algn="just"/>
            <a:r>
              <a:rPr lang="en-US" sz="2400" dirty="0" smtClean="0"/>
              <a:t>3. The government should effectively monitor her MDA’s regularly to ensure that  compliance on ease of doing business is complied with setting up of targets and imposition  of sanctions for failure on the part of managers of government business.</a:t>
            </a:r>
            <a:endParaRPr lang="en-US" sz="2400" dirty="0"/>
          </a:p>
        </p:txBody>
      </p:sp>
      <p:sp>
        <p:nvSpPr>
          <p:cNvPr id="4" name="TextBox 3"/>
          <p:cNvSpPr txBox="1"/>
          <p:nvPr/>
        </p:nvSpPr>
        <p:spPr>
          <a:xfrm>
            <a:off x="1041400" y="600892"/>
            <a:ext cx="9173754" cy="523220"/>
          </a:xfrm>
          <a:prstGeom prst="rect">
            <a:avLst/>
          </a:prstGeom>
          <a:noFill/>
        </p:spPr>
        <p:txBody>
          <a:bodyPr wrap="square" rtlCol="0">
            <a:spAutoFit/>
          </a:bodyPr>
          <a:lstStyle/>
          <a:p>
            <a:r>
              <a:rPr lang="en-US" sz="2800" b="1" dirty="0" smtClean="0"/>
              <a:t>5.2		RECOMMENDATIONS</a:t>
            </a:r>
            <a:endParaRPr lang="en-US" sz="2800" dirty="0"/>
          </a:p>
        </p:txBody>
      </p:sp>
    </p:spTree>
    <p:extLst>
      <p:ext uri="{BB962C8B-B14F-4D97-AF65-F5344CB8AC3E}">
        <p14:creationId xmlns:p14="http://schemas.microsoft.com/office/powerpoint/2010/main" xmlns="" val="150252685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752600" y="493528"/>
            <a:ext cx="8890000" cy="5878532"/>
          </a:xfrm>
          <a:prstGeom prst="rect">
            <a:avLst/>
          </a:prstGeom>
          <a:noFill/>
        </p:spPr>
        <p:txBody>
          <a:bodyPr wrap="square" rtlCol="0">
            <a:spAutoFit/>
          </a:bodyPr>
          <a:lstStyle/>
          <a:p>
            <a:pPr algn="just"/>
            <a:r>
              <a:rPr lang="en-US" sz="2800" dirty="0" smtClean="0"/>
              <a:t>4. There should </a:t>
            </a:r>
            <a:r>
              <a:rPr lang="en-US" sz="2800" dirty="0" smtClean="0"/>
              <a:t>be 5-years </a:t>
            </a:r>
            <a:r>
              <a:rPr lang="en-US" sz="2800" dirty="0" smtClean="0"/>
              <a:t>periodic review or possible periodic amendments of tax laws with respect to dynamics and changing economic, social and political situation.</a:t>
            </a:r>
          </a:p>
          <a:p>
            <a:pPr algn="just"/>
            <a:endParaRPr lang="en-US" sz="1200" dirty="0" smtClean="0"/>
          </a:p>
          <a:p>
            <a:pPr algn="just"/>
            <a:r>
              <a:rPr lang="en-US" sz="2800" dirty="0" smtClean="0"/>
              <a:t>5. Government tax policies should be geared towards getting over 50% tax revenue from the rich and to reduce tax burden of the poor. It is hereby recommended that minimum wage of N30,000 and below  should not be taxed.</a:t>
            </a:r>
          </a:p>
          <a:p>
            <a:pPr algn="just"/>
            <a:endParaRPr lang="en-US" sz="1400" dirty="0"/>
          </a:p>
          <a:p>
            <a:pPr algn="just"/>
            <a:r>
              <a:rPr lang="en-US" sz="2800" dirty="0" smtClean="0"/>
              <a:t>6.  The Federal Inland Revenue service should abolish the use of files for the assessment of tax payers  returns. All files information of tax payers should be moved to the computerized   system. This will save time to process tax clearance certificate within 2 weeks as stipulated by law.</a:t>
            </a:r>
            <a:endParaRPr lang="en-US" sz="2800" dirty="0"/>
          </a:p>
        </p:txBody>
      </p:sp>
    </p:spTree>
    <p:extLst>
      <p:ext uri="{BB962C8B-B14F-4D97-AF65-F5344CB8AC3E}">
        <p14:creationId xmlns:p14="http://schemas.microsoft.com/office/powerpoint/2010/main" xmlns="" val="150252685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583145" y="508090"/>
            <a:ext cx="9470571" cy="523220"/>
          </a:xfrm>
          <a:prstGeom prst="rect">
            <a:avLst/>
          </a:prstGeom>
          <a:noFill/>
        </p:spPr>
        <p:txBody>
          <a:bodyPr wrap="square" rtlCol="0">
            <a:spAutoFit/>
          </a:bodyPr>
          <a:lstStyle/>
          <a:p>
            <a:r>
              <a:rPr lang="en-US" sz="2800" b="1" dirty="0" smtClean="0"/>
              <a:t>REFERENCES</a:t>
            </a:r>
            <a:endParaRPr lang="en-US" sz="2800" dirty="0"/>
          </a:p>
        </p:txBody>
      </p:sp>
      <p:sp>
        <p:nvSpPr>
          <p:cNvPr id="4" name="TextBox 3"/>
          <p:cNvSpPr txBox="1"/>
          <p:nvPr/>
        </p:nvSpPr>
        <p:spPr>
          <a:xfrm>
            <a:off x="1650999" y="954315"/>
            <a:ext cx="9334501" cy="5693866"/>
          </a:xfrm>
          <a:prstGeom prst="rect">
            <a:avLst/>
          </a:prstGeom>
          <a:noFill/>
        </p:spPr>
        <p:txBody>
          <a:bodyPr wrap="square" rtlCol="0">
            <a:spAutoFit/>
          </a:bodyPr>
          <a:lstStyle/>
          <a:p>
            <a:pPr algn="just"/>
            <a:r>
              <a:rPr lang="en-US" sz="2800" dirty="0" smtClean="0"/>
              <a:t>Oklahoma Policy Institute, okpolicy.org, accessed on 16/4/19.</a:t>
            </a:r>
          </a:p>
          <a:p>
            <a:pPr algn="just"/>
            <a:endParaRPr lang="en-US" sz="2800" dirty="0" smtClean="0"/>
          </a:p>
          <a:p>
            <a:pPr algn="just"/>
            <a:r>
              <a:rPr lang="en-US" sz="2800" dirty="0" err="1" smtClean="0"/>
              <a:t>Okogba</a:t>
            </a:r>
            <a:r>
              <a:rPr lang="en-US" sz="2800" dirty="0" smtClean="0"/>
              <a:t>, E 2018, ‘Tax Expert Advises FG to adopt Progressive Taxation to Boost Revenue Drive’, Vanguard News, accessed 16/04/2019.</a:t>
            </a:r>
          </a:p>
          <a:p>
            <a:pPr algn="just"/>
            <a:endParaRPr lang="en-US" sz="2800" dirty="0" smtClean="0"/>
          </a:p>
          <a:p>
            <a:pPr algn="just"/>
            <a:r>
              <a:rPr lang="en-US" sz="2800" dirty="0" err="1" smtClean="0"/>
              <a:t>Olagoke</a:t>
            </a:r>
            <a:r>
              <a:rPr lang="en-US" sz="2800" dirty="0" smtClean="0"/>
              <a:t>, A.(2017)‘Sustainable Development Goals in Nigeria: What Roles for Nigeria’s Indigenous Languages?’, </a:t>
            </a:r>
            <a:r>
              <a:rPr lang="en-US" sz="2800" i="1" dirty="0" smtClean="0"/>
              <a:t>European Journal of Research and Reflection in Educational Sciences</a:t>
            </a:r>
            <a:r>
              <a:rPr lang="en-US" sz="2800" dirty="0" smtClean="0"/>
              <a:t>, Vol. 5, No. 4, ISSN 2056-5852, accessed 16/04/2019.</a:t>
            </a:r>
          </a:p>
          <a:p>
            <a:pPr algn="just"/>
            <a:r>
              <a:rPr lang="en-US" sz="2800" dirty="0" smtClean="0"/>
              <a:t>PM News 2018, ‘To Implement Sustainable Development Goals, Nigeria needs $337billion - U.N’, accessed 16/04/2019.</a:t>
            </a:r>
          </a:p>
          <a:p>
            <a:pPr algn="just"/>
            <a:endParaRPr lang="en-US" sz="2800" dirty="0"/>
          </a:p>
        </p:txBody>
      </p:sp>
    </p:spTree>
    <p:extLst>
      <p:ext uri="{BB962C8B-B14F-4D97-AF65-F5344CB8AC3E}">
        <p14:creationId xmlns:p14="http://schemas.microsoft.com/office/powerpoint/2010/main" xmlns="" val="150252685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358536" y="458741"/>
            <a:ext cx="9470571" cy="523220"/>
          </a:xfrm>
          <a:prstGeom prst="rect">
            <a:avLst/>
          </a:prstGeom>
          <a:noFill/>
        </p:spPr>
        <p:txBody>
          <a:bodyPr wrap="square" rtlCol="0">
            <a:spAutoFit/>
          </a:bodyPr>
          <a:lstStyle/>
          <a:p>
            <a:r>
              <a:rPr lang="en-US" sz="2800" b="1" dirty="0" smtClean="0"/>
              <a:t>REFERENCES</a:t>
            </a:r>
            <a:endParaRPr lang="en-US" sz="2800" dirty="0"/>
          </a:p>
        </p:txBody>
      </p:sp>
      <p:sp>
        <p:nvSpPr>
          <p:cNvPr id="4" name="TextBox 3"/>
          <p:cNvSpPr txBox="1"/>
          <p:nvPr/>
        </p:nvSpPr>
        <p:spPr>
          <a:xfrm>
            <a:off x="1485900" y="1151071"/>
            <a:ext cx="8624751" cy="3970318"/>
          </a:xfrm>
          <a:prstGeom prst="rect">
            <a:avLst/>
          </a:prstGeom>
          <a:noFill/>
        </p:spPr>
        <p:txBody>
          <a:bodyPr wrap="square" rtlCol="0">
            <a:spAutoFit/>
          </a:bodyPr>
          <a:lstStyle/>
          <a:p>
            <a:r>
              <a:rPr lang="en-US" sz="2800" dirty="0" smtClean="0"/>
              <a:t>OECD (2007), “Tax Incentives for investment – A Global Perspective: Experiences in MENA and Non-MENA Countries”, OECD, Paris.</a:t>
            </a:r>
          </a:p>
          <a:p>
            <a:r>
              <a:rPr lang="en-US" sz="2800" dirty="0" smtClean="0"/>
              <a:t> </a:t>
            </a:r>
          </a:p>
          <a:p>
            <a:r>
              <a:rPr lang="en-US" sz="2800" dirty="0" smtClean="0"/>
              <a:t>Matthews, S. (2011), “What is a Competitive Tax System”, OECD Taxation working papers, No. 2, OECD Publishing</a:t>
            </a:r>
          </a:p>
          <a:p>
            <a:r>
              <a:rPr lang="en-US" sz="2800" dirty="0" smtClean="0"/>
              <a:t> </a:t>
            </a:r>
          </a:p>
          <a:p>
            <a:r>
              <a:rPr lang="en-US" sz="2800" dirty="0" smtClean="0"/>
              <a:t>OECD (2008), “ Tax Effects on Foreign Direct Investment”, Policy Brief, February, OECD Publishing.</a:t>
            </a:r>
            <a:endParaRPr lang="en-US" sz="2800" dirty="0"/>
          </a:p>
        </p:txBody>
      </p:sp>
    </p:spTree>
    <p:extLst>
      <p:ext uri="{BB962C8B-B14F-4D97-AF65-F5344CB8AC3E}">
        <p14:creationId xmlns:p14="http://schemas.microsoft.com/office/powerpoint/2010/main" xmlns="" val="15025268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53461" y="1248883"/>
            <a:ext cx="9581883" cy="4801314"/>
          </a:xfrm>
          <a:prstGeom prst="rect">
            <a:avLst/>
          </a:prstGeom>
          <a:noFill/>
        </p:spPr>
        <p:txBody>
          <a:bodyPr wrap="square" rtlCol="0">
            <a:spAutoFit/>
          </a:bodyPr>
          <a:lstStyle/>
          <a:p>
            <a:r>
              <a:rPr lang="en-US" sz="3200" dirty="0">
                <a:solidFill>
                  <a:schemeClr val="tx2">
                    <a:lumMod val="90000"/>
                  </a:schemeClr>
                </a:solidFill>
              </a:rPr>
              <a:t>4.0	</a:t>
            </a:r>
            <a:r>
              <a:rPr lang="en-US" sz="3200" dirty="0" smtClean="0">
                <a:solidFill>
                  <a:schemeClr val="tx2">
                    <a:lumMod val="90000"/>
                  </a:schemeClr>
                </a:solidFill>
              </a:rPr>
              <a:t>	Strategies </a:t>
            </a:r>
            <a:r>
              <a:rPr lang="en-US" sz="3200" dirty="0">
                <a:solidFill>
                  <a:schemeClr val="tx2">
                    <a:lumMod val="90000"/>
                  </a:schemeClr>
                </a:solidFill>
              </a:rPr>
              <a:t>for effective tax process</a:t>
            </a:r>
          </a:p>
          <a:p>
            <a:r>
              <a:rPr lang="en-US" sz="3200" dirty="0" smtClean="0">
                <a:solidFill>
                  <a:schemeClr val="tx2">
                    <a:lumMod val="90000"/>
                  </a:schemeClr>
                </a:solidFill>
              </a:rPr>
              <a:t>	4.1</a:t>
            </a:r>
            <a:r>
              <a:rPr lang="en-US" sz="3200" dirty="0">
                <a:solidFill>
                  <a:schemeClr val="tx2">
                    <a:lumMod val="90000"/>
                  </a:schemeClr>
                </a:solidFill>
              </a:rPr>
              <a:t>	Simplification of tax system and process.</a:t>
            </a:r>
          </a:p>
          <a:p>
            <a:r>
              <a:rPr lang="en-US" sz="3200" dirty="0" smtClean="0">
                <a:solidFill>
                  <a:schemeClr val="tx2">
                    <a:lumMod val="90000"/>
                  </a:schemeClr>
                </a:solidFill>
              </a:rPr>
              <a:t>	4.2</a:t>
            </a:r>
            <a:r>
              <a:rPr lang="en-US" sz="3200" dirty="0">
                <a:solidFill>
                  <a:schemeClr val="tx2">
                    <a:lumMod val="90000"/>
                  </a:schemeClr>
                </a:solidFill>
              </a:rPr>
              <a:t>	</a:t>
            </a:r>
            <a:r>
              <a:rPr lang="en-US" sz="3200" dirty="0" smtClean="0">
                <a:solidFill>
                  <a:schemeClr val="tx2">
                    <a:lumMod val="90000"/>
                  </a:schemeClr>
                </a:solidFill>
              </a:rPr>
              <a:t>Digitalization </a:t>
            </a:r>
            <a:r>
              <a:rPr lang="en-US" sz="3200" dirty="0">
                <a:solidFill>
                  <a:schemeClr val="tx2">
                    <a:lumMod val="90000"/>
                  </a:schemeClr>
                </a:solidFill>
              </a:rPr>
              <a:t>and Taxation</a:t>
            </a:r>
          </a:p>
          <a:p>
            <a:r>
              <a:rPr lang="en-US" sz="3200" dirty="0" smtClean="0">
                <a:solidFill>
                  <a:schemeClr val="tx2">
                    <a:lumMod val="90000"/>
                  </a:schemeClr>
                </a:solidFill>
              </a:rPr>
              <a:t>	4.3</a:t>
            </a:r>
            <a:r>
              <a:rPr lang="en-US" sz="3200" dirty="0">
                <a:solidFill>
                  <a:schemeClr val="tx2">
                    <a:lumMod val="90000"/>
                  </a:schemeClr>
                </a:solidFill>
              </a:rPr>
              <a:t>	Tax Dispute resolution </a:t>
            </a:r>
          </a:p>
          <a:p>
            <a:r>
              <a:rPr lang="en-US" sz="3200" dirty="0" smtClean="0">
                <a:solidFill>
                  <a:schemeClr val="tx2">
                    <a:lumMod val="90000"/>
                  </a:schemeClr>
                </a:solidFill>
              </a:rPr>
              <a:t>	4.4</a:t>
            </a:r>
            <a:r>
              <a:rPr lang="en-US" sz="3200" dirty="0">
                <a:solidFill>
                  <a:schemeClr val="tx2">
                    <a:lumMod val="90000"/>
                  </a:schemeClr>
                </a:solidFill>
              </a:rPr>
              <a:t>	Periodic Review and Amendment of tax laws </a:t>
            </a:r>
          </a:p>
          <a:p>
            <a:r>
              <a:rPr lang="en-US" sz="3200" dirty="0">
                <a:solidFill>
                  <a:schemeClr val="tx2">
                    <a:lumMod val="90000"/>
                  </a:schemeClr>
                </a:solidFill>
              </a:rPr>
              <a:t>5.0	</a:t>
            </a:r>
            <a:r>
              <a:rPr lang="en-US" sz="3200" dirty="0" smtClean="0">
                <a:solidFill>
                  <a:schemeClr val="tx2">
                    <a:lumMod val="90000"/>
                  </a:schemeClr>
                </a:solidFill>
              </a:rPr>
              <a:t>	Conclusion </a:t>
            </a:r>
            <a:r>
              <a:rPr lang="en-US" sz="3200" dirty="0">
                <a:solidFill>
                  <a:schemeClr val="tx2">
                    <a:lumMod val="90000"/>
                  </a:schemeClr>
                </a:solidFill>
              </a:rPr>
              <a:t>and </a:t>
            </a:r>
            <a:r>
              <a:rPr lang="en-US" sz="3200" dirty="0" smtClean="0">
                <a:solidFill>
                  <a:schemeClr val="tx2">
                    <a:lumMod val="90000"/>
                  </a:schemeClr>
                </a:solidFill>
              </a:rPr>
              <a:t>Recommendations</a:t>
            </a:r>
            <a:endParaRPr lang="en-US" sz="3200" dirty="0">
              <a:solidFill>
                <a:schemeClr val="tx2">
                  <a:lumMod val="90000"/>
                </a:schemeClr>
              </a:solidFill>
            </a:endParaRPr>
          </a:p>
          <a:p>
            <a:r>
              <a:rPr lang="en-US" sz="3200" dirty="0" smtClean="0">
                <a:solidFill>
                  <a:schemeClr val="tx2">
                    <a:lumMod val="90000"/>
                  </a:schemeClr>
                </a:solidFill>
              </a:rPr>
              <a:t>	5.1</a:t>
            </a:r>
            <a:r>
              <a:rPr lang="en-US" sz="3200" dirty="0">
                <a:solidFill>
                  <a:schemeClr val="tx2">
                    <a:lumMod val="90000"/>
                  </a:schemeClr>
                </a:solidFill>
              </a:rPr>
              <a:t>	Conclusion</a:t>
            </a:r>
          </a:p>
          <a:p>
            <a:r>
              <a:rPr lang="en-US" sz="3200" dirty="0" smtClean="0">
                <a:solidFill>
                  <a:schemeClr val="tx2">
                    <a:lumMod val="90000"/>
                  </a:schemeClr>
                </a:solidFill>
              </a:rPr>
              <a:t>	5.2</a:t>
            </a:r>
            <a:r>
              <a:rPr lang="en-US" sz="3200" dirty="0">
                <a:solidFill>
                  <a:schemeClr val="tx2">
                    <a:lumMod val="90000"/>
                  </a:schemeClr>
                </a:solidFill>
              </a:rPr>
              <a:t>	Recommendations</a:t>
            </a:r>
          </a:p>
          <a:p>
            <a:r>
              <a:rPr lang="en-US" sz="3200" dirty="0">
                <a:solidFill>
                  <a:schemeClr val="tx2">
                    <a:lumMod val="90000"/>
                  </a:schemeClr>
                </a:solidFill>
              </a:rPr>
              <a:t>	</a:t>
            </a:r>
            <a:r>
              <a:rPr lang="en-US" sz="3200" dirty="0" smtClean="0">
                <a:solidFill>
                  <a:schemeClr val="tx2">
                    <a:lumMod val="90000"/>
                  </a:schemeClr>
                </a:solidFill>
              </a:rPr>
              <a:t>		References  </a:t>
            </a:r>
            <a:endParaRPr lang="en-US" sz="3200" dirty="0">
              <a:solidFill>
                <a:schemeClr val="tx2">
                  <a:lumMod val="90000"/>
                </a:schemeClr>
              </a:solidFill>
            </a:endParaRPr>
          </a:p>
          <a:p>
            <a:endParaRPr lang="en-US" dirty="0"/>
          </a:p>
        </p:txBody>
      </p:sp>
    </p:spTree>
    <p:extLst>
      <p:ext uri="{BB962C8B-B14F-4D97-AF65-F5344CB8AC3E}">
        <p14:creationId xmlns:p14="http://schemas.microsoft.com/office/powerpoint/2010/main" xmlns="" val="5804829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007078" y="1175658"/>
            <a:ext cx="8704465" cy="5018020"/>
          </a:xfrm>
          <a:prstGeom prst="rect">
            <a:avLst/>
          </a:prstGeom>
          <a:noFill/>
        </p:spPr>
        <p:txBody>
          <a:bodyPr wrap="square" rtlCol="0">
            <a:spAutoFit/>
          </a:bodyPr>
          <a:lstStyle/>
          <a:p>
            <a:r>
              <a:rPr lang="en-US" sz="2400" dirty="0"/>
              <a:t>A country’s tax regime is a key policy instrument that may negatively or positively influence investment. Tax Policy in the Policy Framework for Investment (PFI) relates to the formulation of a tax strategy which is supportive to investment. It covers the advantages and disadvantages of alternative tax policy choices in meeting the twin goals of offering a tax system attractive to investment, while at the same time raising revenues to support the key pillars of a business-enabling environment, such as infrastructure. A poorly designed tax system, where the rules and their application are non- transparent, overly complex or unpredictable, may discourage investment adding to project costs and uncertainty. </a:t>
            </a:r>
          </a:p>
        </p:txBody>
      </p:sp>
      <p:sp>
        <p:nvSpPr>
          <p:cNvPr id="3" name="TextBox 2"/>
          <p:cNvSpPr txBox="1"/>
          <p:nvPr/>
        </p:nvSpPr>
        <p:spPr>
          <a:xfrm>
            <a:off x="1915638" y="444250"/>
            <a:ext cx="6761409" cy="861774"/>
          </a:xfrm>
          <a:prstGeom prst="rect">
            <a:avLst/>
          </a:prstGeom>
          <a:noFill/>
        </p:spPr>
        <p:txBody>
          <a:bodyPr wrap="square" rtlCol="0">
            <a:spAutoFit/>
          </a:bodyPr>
          <a:lstStyle/>
          <a:p>
            <a:pPr lvl="0"/>
            <a:r>
              <a:rPr lang="en-US" sz="3200" b="1" dirty="0" smtClean="0"/>
              <a:t>1.0	    INTRODUCTION</a:t>
            </a:r>
            <a:endParaRPr lang="en-US" sz="3200" dirty="0"/>
          </a:p>
          <a:p>
            <a:endParaRPr lang="en-US" dirty="0"/>
          </a:p>
        </p:txBody>
      </p:sp>
    </p:spTree>
    <p:extLst>
      <p:ext uri="{BB962C8B-B14F-4D97-AF65-F5344CB8AC3E}">
        <p14:creationId xmlns:p14="http://schemas.microsoft.com/office/powerpoint/2010/main" xmlns="" val="21981679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32758" y="1247778"/>
            <a:ext cx="8639151" cy="3046988"/>
          </a:xfrm>
          <a:prstGeom prst="rect">
            <a:avLst/>
          </a:prstGeom>
          <a:noFill/>
        </p:spPr>
        <p:txBody>
          <a:bodyPr wrap="square" rtlCol="0">
            <a:spAutoFit/>
          </a:bodyPr>
          <a:lstStyle/>
          <a:p>
            <a:r>
              <a:rPr lang="en-GB" sz="2400" dirty="0"/>
              <a:t>Systems that leave excessive administrative discretion in the hands of tax officials tend to invite corruption and undermine good governance objectives fundamental to securing an attractive investment environment. Policy makers are therefore encouraged to ensure that their tax system imposes an acceptable tax burden that can be accurately determined, and which keeps tax compliance and tax administration costs in check.</a:t>
            </a:r>
            <a:endParaRPr lang="en-US" sz="2400" dirty="0"/>
          </a:p>
        </p:txBody>
      </p:sp>
    </p:spTree>
    <p:extLst>
      <p:ext uri="{BB962C8B-B14F-4D97-AF65-F5344CB8AC3E}">
        <p14:creationId xmlns:p14="http://schemas.microsoft.com/office/powerpoint/2010/main" xmlns="" val="9347257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63040" y="1352280"/>
            <a:ext cx="8660674" cy="3416320"/>
          </a:xfrm>
          <a:prstGeom prst="rect">
            <a:avLst/>
          </a:prstGeom>
          <a:noFill/>
        </p:spPr>
        <p:txBody>
          <a:bodyPr wrap="square" rtlCol="0">
            <a:spAutoFit/>
          </a:bodyPr>
          <a:lstStyle/>
          <a:p>
            <a:pPr algn="just"/>
            <a:r>
              <a:rPr lang="en-GB" sz="2400" dirty="0"/>
              <a:t>This paper seeks to assist participants in understanding the bottlenecks within their current tax system and to propose changes to improve the efficiency of the system in terms of its ability to mobilise revenue on the one hand and attract the right kind of investment on the other. It identifies the most important questions relevant for judging the effectiveness of a country’s tax policies and practices and offers specific guidance in formulating a tax policy strategy which is supportive to investment. </a:t>
            </a:r>
            <a:endParaRPr lang="en-US" sz="2400" dirty="0"/>
          </a:p>
        </p:txBody>
      </p:sp>
    </p:spTree>
    <p:extLst>
      <p:ext uri="{BB962C8B-B14F-4D97-AF65-F5344CB8AC3E}">
        <p14:creationId xmlns:p14="http://schemas.microsoft.com/office/powerpoint/2010/main" xmlns="" val="31082183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36369" y="2485622"/>
            <a:ext cx="9581883" cy="3539430"/>
          </a:xfrm>
          <a:prstGeom prst="rect">
            <a:avLst/>
          </a:prstGeom>
          <a:noFill/>
        </p:spPr>
        <p:txBody>
          <a:bodyPr wrap="square" rtlCol="0">
            <a:spAutoFit/>
          </a:bodyPr>
          <a:lstStyle/>
          <a:p>
            <a:pPr lvl="0"/>
            <a:r>
              <a:rPr lang="en-US" sz="2800" dirty="0"/>
              <a:t>Fairness: everybody should pay a fair share of taxes. This consists of:</a:t>
            </a:r>
          </a:p>
          <a:p>
            <a:pPr lvl="1">
              <a:buFont typeface="Arial" pitchFamily="34" charset="0"/>
              <a:buChar char="•"/>
            </a:pPr>
            <a:r>
              <a:rPr lang="en-US" sz="2800" dirty="0" smtClean="0"/>
              <a:t>   Horizontal </a:t>
            </a:r>
            <a:r>
              <a:rPr lang="en-US" sz="2800" dirty="0"/>
              <a:t>equity and vertical equity</a:t>
            </a:r>
          </a:p>
          <a:p>
            <a:pPr lvl="1">
              <a:buFont typeface="Arial" pitchFamily="34" charset="0"/>
              <a:buChar char="•"/>
            </a:pPr>
            <a:r>
              <a:rPr lang="en-US" sz="2800" b="1" dirty="0" smtClean="0"/>
              <a:t>   Horizontal </a:t>
            </a:r>
            <a:r>
              <a:rPr lang="en-US" sz="2800" b="1" dirty="0"/>
              <a:t>–</a:t>
            </a:r>
            <a:r>
              <a:rPr lang="en-US" sz="2800" dirty="0"/>
              <a:t> tax payers in similar financial conditions </a:t>
            </a:r>
            <a:r>
              <a:rPr lang="en-US" sz="2800" dirty="0" smtClean="0"/>
              <a:t>						should </a:t>
            </a:r>
            <a:r>
              <a:rPr lang="en-US" sz="2800" dirty="0"/>
              <a:t>pay similar amount in taxes</a:t>
            </a:r>
          </a:p>
          <a:p>
            <a:pPr lvl="1">
              <a:buFont typeface="Arial" pitchFamily="34" charset="0"/>
              <a:buChar char="•"/>
            </a:pPr>
            <a:r>
              <a:rPr lang="en-US" sz="2800" b="1" dirty="0" smtClean="0"/>
              <a:t>   Vertical </a:t>
            </a:r>
            <a:r>
              <a:rPr lang="en-US" sz="2800" b="1" dirty="0"/>
              <a:t>equity –</a:t>
            </a:r>
            <a:r>
              <a:rPr lang="en-US" sz="2800" dirty="0"/>
              <a:t> taxpayers who are better off should pay at </a:t>
            </a:r>
            <a:r>
              <a:rPr lang="en-US" sz="2800" dirty="0" smtClean="0"/>
              <a:t>					least </a:t>
            </a:r>
            <a:r>
              <a:rPr lang="en-US" sz="2800" dirty="0"/>
              <a:t>the same proportion of income in taxes </a:t>
            </a:r>
            <a:r>
              <a:rPr lang="en-US" sz="2800" dirty="0" smtClean="0"/>
              <a:t>						as </a:t>
            </a:r>
            <a:r>
              <a:rPr lang="en-US" sz="2800" dirty="0"/>
              <a:t>those who are less well off</a:t>
            </a:r>
          </a:p>
        </p:txBody>
      </p:sp>
      <p:sp>
        <p:nvSpPr>
          <p:cNvPr id="3" name="TextBox 2"/>
          <p:cNvSpPr txBox="1"/>
          <p:nvPr/>
        </p:nvSpPr>
        <p:spPr>
          <a:xfrm>
            <a:off x="1339400" y="450760"/>
            <a:ext cx="9375819" cy="2523768"/>
          </a:xfrm>
          <a:prstGeom prst="rect">
            <a:avLst/>
          </a:prstGeom>
          <a:noFill/>
        </p:spPr>
        <p:txBody>
          <a:bodyPr wrap="square" rtlCol="0">
            <a:spAutoFit/>
          </a:bodyPr>
          <a:lstStyle/>
          <a:p>
            <a:pPr lvl="0"/>
            <a:r>
              <a:rPr lang="en-GB" sz="2800" b="1" dirty="0" smtClean="0"/>
              <a:t>2.0    THEORETICAL FRAMEWORK </a:t>
            </a:r>
          </a:p>
          <a:p>
            <a:pPr lvl="0"/>
            <a:endParaRPr lang="en-GB" sz="2800" b="1" dirty="0"/>
          </a:p>
          <a:p>
            <a:r>
              <a:rPr lang="en-US" sz="2800" b="1" dirty="0"/>
              <a:t>2.1	</a:t>
            </a:r>
            <a:r>
              <a:rPr lang="en-US" sz="2800" b="1" dirty="0" smtClean="0"/>
              <a:t>	CHARACTERISTICS OF AN EFFECTIVE TAX   			SYSTEM/PROCESS</a:t>
            </a:r>
            <a:endParaRPr lang="en-US" sz="2800" dirty="0"/>
          </a:p>
          <a:p>
            <a:pPr lvl="0"/>
            <a:endParaRPr lang="en-US" sz="2800" dirty="0"/>
          </a:p>
          <a:p>
            <a:endParaRPr lang="en-US" dirty="0"/>
          </a:p>
        </p:txBody>
      </p:sp>
    </p:spTree>
    <p:extLst>
      <p:ext uri="{BB962C8B-B14F-4D97-AF65-F5344CB8AC3E}">
        <p14:creationId xmlns:p14="http://schemas.microsoft.com/office/powerpoint/2010/main" xmlns="" val="19071361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3332" y="1197735"/>
            <a:ext cx="9581883" cy="3108543"/>
          </a:xfrm>
          <a:prstGeom prst="rect">
            <a:avLst/>
          </a:prstGeom>
          <a:noFill/>
        </p:spPr>
        <p:txBody>
          <a:bodyPr wrap="square" rtlCol="0">
            <a:spAutoFit/>
          </a:bodyPr>
          <a:lstStyle/>
          <a:p>
            <a:pPr lvl="2">
              <a:buFont typeface="Arial" pitchFamily="34" charset="0"/>
              <a:buChar char="•"/>
            </a:pPr>
            <a:r>
              <a:rPr lang="en-US" sz="2800" b="1" dirty="0" smtClean="0"/>
              <a:t> 	 Regressive </a:t>
            </a:r>
            <a:r>
              <a:rPr lang="en-US" sz="2800" b="1" dirty="0"/>
              <a:t>tax –</a:t>
            </a:r>
            <a:r>
              <a:rPr lang="en-US" sz="2800" dirty="0"/>
              <a:t> a tax is regressive if those with less </a:t>
            </a:r>
            <a:r>
              <a:rPr lang="en-US" sz="2800" dirty="0" smtClean="0"/>
              <a:t>						income </a:t>
            </a:r>
            <a:r>
              <a:rPr lang="en-US" sz="2800" dirty="0"/>
              <a:t>pay a larger share of income in </a:t>
            </a:r>
            <a:r>
              <a:rPr lang="en-US" sz="2800" dirty="0" smtClean="0"/>
              <a:t>						taxes </a:t>
            </a:r>
            <a:r>
              <a:rPr lang="en-US" sz="2800" dirty="0"/>
              <a:t>than those with higher incomes</a:t>
            </a:r>
          </a:p>
          <a:p>
            <a:pPr lvl="2">
              <a:buFont typeface="Arial" pitchFamily="34" charset="0"/>
              <a:buChar char="•"/>
            </a:pPr>
            <a:r>
              <a:rPr lang="en-US" sz="2800" b="1" dirty="0" smtClean="0"/>
              <a:t>  Proportional </a:t>
            </a:r>
            <a:r>
              <a:rPr lang="en-US" sz="2800" b="1" dirty="0"/>
              <a:t>tax –</a:t>
            </a:r>
            <a:r>
              <a:rPr lang="en-US" sz="2800" dirty="0"/>
              <a:t>if all taxpayers pay the same share of </a:t>
            </a:r>
            <a:r>
              <a:rPr lang="en-US" sz="2800" dirty="0" smtClean="0"/>
              <a:t>					income </a:t>
            </a:r>
            <a:r>
              <a:rPr lang="en-US" sz="2800" dirty="0"/>
              <a:t>in taxes</a:t>
            </a:r>
          </a:p>
          <a:p>
            <a:pPr lvl="2">
              <a:buFont typeface="Arial" pitchFamily="34" charset="0"/>
              <a:buChar char="•"/>
            </a:pPr>
            <a:r>
              <a:rPr lang="en-US" sz="2800" b="1" dirty="0" smtClean="0"/>
              <a:t>  Progressive </a:t>
            </a:r>
            <a:r>
              <a:rPr lang="en-US" sz="2800" b="1" dirty="0"/>
              <a:t>tax –</a:t>
            </a:r>
            <a:r>
              <a:rPr lang="en-US" sz="2800" dirty="0"/>
              <a:t> requires high income individuals to </a:t>
            </a:r>
            <a:r>
              <a:rPr lang="en-US" sz="2800" dirty="0" smtClean="0"/>
              <a:t>						pay </a:t>
            </a:r>
            <a:r>
              <a:rPr lang="en-US" sz="2800" dirty="0"/>
              <a:t>a higher share of their income in taxes </a:t>
            </a:r>
          </a:p>
        </p:txBody>
      </p:sp>
    </p:spTree>
    <p:extLst>
      <p:ext uri="{BB962C8B-B14F-4D97-AF65-F5344CB8AC3E}">
        <p14:creationId xmlns:p14="http://schemas.microsoft.com/office/powerpoint/2010/main" xmlns="" val="3453569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99765" y="552872"/>
            <a:ext cx="9807935" cy="5262979"/>
          </a:xfrm>
          <a:prstGeom prst="rect">
            <a:avLst/>
          </a:prstGeom>
          <a:noFill/>
        </p:spPr>
        <p:txBody>
          <a:bodyPr wrap="square" rtlCol="0">
            <a:spAutoFit/>
          </a:bodyPr>
          <a:lstStyle/>
          <a:p>
            <a:pPr lvl="2" algn="just"/>
            <a:r>
              <a:rPr lang="en-US" sz="2800" dirty="0"/>
              <a:t> </a:t>
            </a:r>
          </a:p>
          <a:p>
            <a:pPr marL="457200" lvl="0" indent="-457200" algn="just">
              <a:buFont typeface="Arial" pitchFamily="34" charset="0"/>
              <a:buChar char="•"/>
            </a:pPr>
            <a:r>
              <a:rPr lang="en-US" sz="2800" b="1" dirty="0" smtClean="0"/>
              <a:t>Adequacy</a:t>
            </a:r>
            <a:r>
              <a:rPr lang="en-US" sz="2800" b="1" dirty="0"/>
              <a:t>:</a:t>
            </a:r>
            <a:r>
              <a:rPr lang="en-US" sz="2800" dirty="0"/>
              <a:t> when taxes provide enough revenue to meet the basic needs of society, such as demand for public services</a:t>
            </a:r>
          </a:p>
          <a:p>
            <a:pPr marL="457200" lvl="0" indent="-457200" algn="just">
              <a:buFont typeface="Arial" pitchFamily="34" charset="0"/>
              <a:buChar char="•"/>
            </a:pPr>
            <a:r>
              <a:rPr lang="en-US" sz="2800" b="1" dirty="0" smtClean="0"/>
              <a:t>Simplicity</a:t>
            </a:r>
            <a:r>
              <a:rPr lang="en-US" sz="2800" b="1" dirty="0"/>
              <a:t>:</a:t>
            </a:r>
            <a:r>
              <a:rPr lang="en-US" sz="2800" dirty="0"/>
              <a:t> taxpayers can avoid a maze of taxes, forms and filling requirements. A simpler tax system helps the taxpayer to better understand the system and reduce the cost of compliance</a:t>
            </a:r>
          </a:p>
          <a:p>
            <a:pPr marL="457200" lvl="0" indent="-457200" algn="just">
              <a:buFont typeface="Arial" pitchFamily="34" charset="0"/>
              <a:buChar char="•"/>
            </a:pPr>
            <a:r>
              <a:rPr lang="en-US" sz="2800" b="1" dirty="0" smtClean="0"/>
              <a:t>Transparency</a:t>
            </a:r>
            <a:r>
              <a:rPr lang="en-US" sz="2800" b="1" dirty="0"/>
              <a:t>:</a:t>
            </a:r>
            <a:r>
              <a:rPr lang="en-US" sz="2800" dirty="0"/>
              <a:t> taxpayers and leaders can easily find the information about the tax system and how tax money is used. With a transparent tax system, we know who is being taxed, how much they are paying and what is being done with the money. We can also find out who pays the tax and who benefits from tax exemptions, deductions and credits</a:t>
            </a:r>
          </a:p>
        </p:txBody>
      </p:sp>
    </p:spTree>
    <p:extLst>
      <p:ext uri="{BB962C8B-B14F-4D97-AF65-F5344CB8AC3E}">
        <p14:creationId xmlns:p14="http://schemas.microsoft.com/office/powerpoint/2010/main" xmlns="" val="235679485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178</TotalTime>
  <Words>1820</Words>
  <Application>Microsoft Office PowerPoint</Application>
  <PresentationFormat>Custom</PresentationFormat>
  <Paragraphs>142</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NewsPrint</vt:lpstr>
      <vt:lpstr>CREATING AN EFFECTIVE TAX PROCESS:  ALIGNING POLICIES OF GOVERNMENT FOR SUSTAINABLE DEVELOPMENT </vt:lpstr>
      <vt:lpstr>TABLE OF CONTENT </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CREATING AN EFFECTIVE TAX PROCESS: ALIGNING POLICIES OF GOVERNMENT FOR SUSTAINABLE DEVELOPMENT</dc:title>
  <dc:creator>ACCOUNTING TOOLS</dc:creator>
  <cp:lastModifiedBy>ACCOUNTING TOOLS LTD</cp:lastModifiedBy>
  <cp:revision>46</cp:revision>
  <dcterms:created xsi:type="dcterms:W3CDTF">2019-04-18T15:37:10Z</dcterms:created>
  <dcterms:modified xsi:type="dcterms:W3CDTF">2019-04-22T08:39:23Z</dcterms:modified>
</cp:coreProperties>
</file>